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3"/>
  </p:notesMasterIdLst>
  <p:sldIdLst>
    <p:sldId id="382" r:id="rId2"/>
    <p:sldId id="430" r:id="rId3"/>
    <p:sldId id="435" r:id="rId4"/>
    <p:sldId id="432" r:id="rId5"/>
    <p:sldId id="303" r:id="rId6"/>
    <p:sldId id="434" r:id="rId7"/>
    <p:sldId id="436" r:id="rId8"/>
    <p:sldId id="398" r:id="rId9"/>
    <p:sldId id="399" r:id="rId10"/>
    <p:sldId id="408" r:id="rId11"/>
    <p:sldId id="325" r:id="rId12"/>
    <p:sldId id="335" r:id="rId13"/>
    <p:sldId id="420" r:id="rId14"/>
    <p:sldId id="421" r:id="rId15"/>
    <p:sldId id="339" r:id="rId16"/>
    <p:sldId id="377" r:id="rId17"/>
    <p:sldId id="349" r:id="rId18"/>
    <p:sldId id="352" r:id="rId19"/>
    <p:sldId id="353" r:id="rId20"/>
    <p:sldId id="365" r:id="rId21"/>
    <p:sldId id="355" r:id="rId22"/>
    <p:sldId id="367" r:id="rId23"/>
    <p:sldId id="426" r:id="rId24"/>
    <p:sldId id="366" r:id="rId25"/>
    <p:sldId id="357" r:id="rId26"/>
    <p:sldId id="427" r:id="rId27"/>
    <p:sldId id="369" r:id="rId28"/>
    <p:sldId id="371" r:id="rId29"/>
    <p:sldId id="363" r:id="rId30"/>
    <p:sldId id="364" r:id="rId31"/>
    <p:sldId id="35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5" autoAdjust="0"/>
    <p:restoredTop sz="94660"/>
  </p:normalViewPr>
  <p:slideViewPr>
    <p:cSldViewPr>
      <p:cViewPr varScale="1">
        <p:scale>
          <a:sx n="66" d="100"/>
          <a:sy n="66" d="100"/>
        </p:scale>
        <p:origin x="68" y="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9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DF8D8-ED1C-4066-A1B0-0DDAD9FD2B7B}" type="datetimeFigureOut">
              <a:rPr lang="en-US" smtClean="0"/>
              <a:pPr/>
              <a:t>10/4/2023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3A129-675B-4C38-A68E-8E4F675E6F39}" type="slidenum">
              <a:rPr lang="en-US" smtClean="0"/>
              <a:pPr/>
              <a:t>‹#›</a:t>
            </a:fld>
            <a:endParaRPr lang="en-US"/>
          </a:p>
        </p:txBody>
      </p:sp>
    </p:spTree>
    <p:extLst>
      <p:ext uri="{BB962C8B-B14F-4D97-AF65-F5344CB8AC3E}">
        <p14:creationId xmlns:p14="http://schemas.microsoft.com/office/powerpoint/2010/main" val="296737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r>
              <a:rPr lang="en-US"/>
              <a:t>25/09/2023</a:t>
            </a:r>
          </a:p>
        </p:txBody>
      </p:sp>
      <p:sp>
        <p:nvSpPr>
          <p:cNvPr id="17" name="Footer Placeholder 16"/>
          <p:cNvSpPr>
            <a:spLocks noGrp="1"/>
          </p:cNvSpPr>
          <p:nvPr>
            <p:ph type="ftr" sz="quarter" idx="11"/>
          </p:nvPr>
        </p:nvSpPr>
        <p:spPr/>
        <p:txBody>
          <a:bodyPr/>
          <a:lstStyle/>
          <a:p>
            <a:r>
              <a:rPr lang="it-IT"/>
              <a:t>Prof. Urmila Patil         </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25/09/2023</a:t>
            </a:r>
          </a:p>
        </p:txBody>
      </p:sp>
      <p:sp>
        <p:nvSpPr>
          <p:cNvPr id="5" name="Footer Placeholder 4"/>
          <p:cNvSpPr>
            <a:spLocks noGrp="1"/>
          </p:cNvSpPr>
          <p:nvPr>
            <p:ph type="ftr" sz="quarter" idx="11"/>
          </p:nvPr>
        </p:nvSpPr>
        <p:spPr/>
        <p:txBody>
          <a:bodyPr/>
          <a:lstStyle/>
          <a:p>
            <a:r>
              <a:rPr lang="it-IT"/>
              <a:t>Prof. Urmila Patil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25/09/2023</a:t>
            </a:r>
          </a:p>
        </p:txBody>
      </p:sp>
      <p:sp>
        <p:nvSpPr>
          <p:cNvPr id="5" name="Footer Placeholder 4"/>
          <p:cNvSpPr>
            <a:spLocks noGrp="1"/>
          </p:cNvSpPr>
          <p:nvPr>
            <p:ph type="ftr" sz="quarter" idx="11"/>
          </p:nvPr>
        </p:nvSpPr>
        <p:spPr/>
        <p:txBody>
          <a:bodyPr/>
          <a:lstStyle/>
          <a:p>
            <a:r>
              <a:rPr lang="it-IT"/>
              <a:t>Prof. Urmila Patil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n-US"/>
              <a:t>25/09/2023</a:t>
            </a:r>
          </a:p>
        </p:txBody>
      </p:sp>
      <p:sp>
        <p:nvSpPr>
          <p:cNvPr id="5" name="Footer Placeholder 4"/>
          <p:cNvSpPr>
            <a:spLocks noGrp="1"/>
          </p:cNvSpPr>
          <p:nvPr>
            <p:ph type="ftr" sz="quarter" idx="11"/>
          </p:nvPr>
        </p:nvSpPr>
        <p:spPr/>
        <p:txBody>
          <a:bodyPr/>
          <a:lstStyle/>
          <a:p>
            <a:r>
              <a:rPr lang="it-IT"/>
              <a:t>Prof. Urmila Patil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25/09/2023</a:t>
            </a:r>
          </a:p>
        </p:txBody>
      </p:sp>
      <p:sp>
        <p:nvSpPr>
          <p:cNvPr id="5" name="Footer Placeholder 4"/>
          <p:cNvSpPr>
            <a:spLocks noGrp="1"/>
          </p:cNvSpPr>
          <p:nvPr>
            <p:ph type="ftr" sz="quarter" idx="11"/>
          </p:nvPr>
        </p:nvSpPr>
        <p:spPr>
          <a:xfrm>
            <a:off x="800100" y="6172200"/>
            <a:ext cx="4000500" cy="457200"/>
          </a:xfrm>
        </p:spPr>
        <p:txBody>
          <a:bodyPr/>
          <a:lstStyle/>
          <a:p>
            <a:r>
              <a:rPr lang="it-IT"/>
              <a:t>Prof. Urmila Patil         </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r>
              <a:rPr lang="en-US"/>
              <a:t>25/09/2023</a:t>
            </a:r>
          </a:p>
        </p:txBody>
      </p:sp>
      <p:sp>
        <p:nvSpPr>
          <p:cNvPr id="8" name="Footer Placeholder 7"/>
          <p:cNvSpPr>
            <a:spLocks noGrp="1"/>
          </p:cNvSpPr>
          <p:nvPr>
            <p:ph type="ftr" sz="quarter" idx="11"/>
          </p:nvPr>
        </p:nvSpPr>
        <p:spPr/>
        <p:txBody>
          <a:bodyPr/>
          <a:lstStyle/>
          <a:p>
            <a:r>
              <a:rPr lang="it-IT"/>
              <a:t>Prof. Urmila Patil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25/09/2023</a:t>
            </a:r>
          </a:p>
        </p:txBody>
      </p:sp>
      <p:sp>
        <p:nvSpPr>
          <p:cNvPr id="4" name="Footer Placeholder 3"/>
          <p:cNvSpPr>
            <a:spLocks noGrp="1"/>
          </p:cNvSpPr>
          <p:nvPr>
            <p:ph type="ftr" sz="quarter" idx="11"/>
          </p:nvPr>
        </p:nvSpPr>
        <p:spPr/>
        <p:txBody>
          <a:bodyPr/>
          <a:lstStyle/>
          <a:p>
            <a:r>
              <a:rPr lang="it-IT"/>
              <a:t>Prof. Urmila Patil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25/09/2023</a:t>
            </a:r>
          </a:p>
        </p:txBody>
      </p:sp>
      <p:sp>
        <p:nvSpPr>
          <p:cNvPr id="3" name="Footer Placeholder 2"/>
          <p:cNvSpPr>
            <a:spLocks noGrp="1"/>
          </p:cNvSpPr>
          <p:nvPr>
            <p:ph type="ftr" sz="quarter" idx="11"/>
          </p:nvPr>
        </p:nvSpPr>
        <p:spPr/>
        <p:txBody>
          <a:bodyPr/>
          <a:lstStyle/>
          <a:p>
            <a:r>
              <a:rPr lang="it-IT"/>
              <a:t>Prof. Urmila Patil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a:xfrm>
            <a:off x="914400" y="6172200"/>
            <a:ext cx="3886200" cy="457200"/>
          </a:xfrm>
        </p:spPr>
        <p:txBody>
          <a:bodyPr/>
          <a:lstStyle/>
          <a:p>
            <a:r>
              <a:rPr lang="it-IT"/>
              <a:t>Prof. Urmila Patil         </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a:t>25/09/2023</a:t>
            </a: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it-IT"/>
              <a:t>Prof. Urmila Patil         </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2D88-09AD-4461-B68B-C9F7016FCE4B}"/>
              </a:ext>
            </a:extLst>
          </p:cNvPr>
          <p:cNvSpPr>
            <a:spLocks noGrp="1"/>
          </p:cNvSpPr>
          <p:nvPr>
            <p:ph type="ctrTitle"/>
          </p:nvPr>
        </p:nvSpPr>
        <p:spPr>
          <a:xfrm>
            <a:off x="179512" y="1340768"/>
            <a:ext cx="8568952" cy="1857388"/>
          </a:xfrm>
        </p:spPr>
        <p:txBody>
          <a:bodyPr>
            <a:noAutofit/>
          </a:bodyPr>
          <a:lstStyle/>
          <a:p>
            <a:pPr algn="ctr"/>
            <a:br>
              <a:rPr lang="en-IN" sz="3600" dirty="0">
                <a:solidFill>
                  <a:srgbClr val="FFFF00"/>
                </a:solidFill>
                <a:latin typeface="Cooper Std Black" panose="0208090304030B020404" pitchFamily="18" charset="0"/>
              </a:rPr>
            </a:br>
            <a:r>
              <a:rPr lang="en-IN" sz="3600" dirty="0">
                <a:solidFill>
                  <a:srgbClr val="FFFF00"/>
                </a:solidFill>
                <a:latin typeface="Cooper Std Black" panose="0208090304030B020404" pitchFamily="18" charset="0"/>
              </a:rPr>
              <a:t>Evaluation </a:t>
            </a:r>
            <a:r>
              <a:rPr lang="en-IN" sz="3600">
                <a:solidFill>
                  <a:srgbClr val="FFFF00"/>
                </a:solidFill>
                <a:latin typeface="Cooper Std Black" panose="0208090304030B020404" pitchFamily="18" charset="0"/>
              </a:rPr>
              <a:t>Reforms and Outcome </a:t>
            </a:r>
            <a:r>
              <a:rPr lang="en-IN" sz="3600" dirty="0">
                <a:solidFill>
                  <a:srgbClr val="FFFF00"/>
                </a:solidFill>
                <a:latin typeface="Cooper Std Black" panose="0208090304030B020404" pitchFamily="18" charset="0"/>
              </a:rPr>
              <a:t>Based Education </a:t>
            </a:r>
          </a:p>
        </p:txBody>
      </p:sp>
      <p:sp>
        <p:nvSpPr>
          <p:cNvPr id="8" name="Subtitle 7">
            <a:extLst>
              <a:ext uri="{FF2B5EF4-FFF2-40B4-BE49-F238E27FC236}">
                <a16:creationId xmlns:a16="http://schemas.microsoft.com/office/drawing/2014/main" id="{4EEF1327-5E80-489A-B57C-EBC17CBA3576}"/>
              </a:ext>
            </a:extLst>
          </p:cNvPr>
          <p:cNvSpPr>
            <a:spLocks noGrp="1"/>
          </p:cNvSpPr>
          <p:nvPr>
            <p:ph type="subTitle" idx="1"/>
          </p:nvPr>
        </p:nvSpPr>
        <p:spPr>
          <a:xfrm>
            <a:off x="1403648" y="3789040"/>
            <a:ext cx="5929354" cy="2616101"/>
          </a:xfrm>
          <a:prstGeom prst="rect">
            <a:avLst/>
          </a:prstGeom>
        </p:spPr>
        <p:txBody>
          <a:bodyPr wrap="square">
            <a:spAutoFit/>
          </a:bodyPr>
          <a:lstStyle/>
          <a:p>
            <a:pPr algn="ctr"/>
            <a:r>
              <a:rPr lang="en-IN" sz="2400" b="1" dirty="0">
                <a:solidFill>
                  <a:srgbClr val="0070C0"/>
                </a:solidFill>
                <a:latin typeface="Siemens Slab Black" pitchFamily="2" charset="0"/>
              </a:rPr>
              <a:t>Prof. </a:t>
            </a:r>
            <a:r>
              <a:rPr lang="en-IN" sz="2400" b="1" dirty="0" err="1">
                <a:solidFill>
                  <a:srgbClr val="0070C0"/>
                </a:solidFill>
                <a:latin typeface="Siemens Slab Black" pitchFamily="2" charset="0"/>
              </a:rPr>
              <a:t>Urmila</a:t>
            </a:r>
            <a:r>
              <a:rPr lang="en-IN" sz="2400" b="1" dirty="0">
                <a:solidFill>
                  <a:srgbClr val="0070C0"/>
                </a:solidFill>
                <a:latin typeface="Siemens Slab Black" pitchFamily="2" charset="0"/>
              </a:rPr>
              <a:t> </a:t>
            </a:r>
            <a:r>
              <a:rPr lang="en-IN" sz="2400" b="1" dirty="0" err="1">
                <a:solidFill>
                  <a:srgbClr val="0070C0"/>
                </a:solidFill>
                <a:latin typeface="Siemens Slab Black" pitchFamily="2" charset="0"/>
              </a:rPr>
              <a:t>Patil</a:t>
            </a:r>
            <a:endParaRPr lang="en-IN" sz="2400" b="1" dirty="0">
              <a:solidFill>
                <a:srgbClr val="0070C0"/>
              </a:solidFill>
              <a:latin typeface="Siemens Slab Black" pitchFamily="2" charset="0"/>
            </a:endParaRPr>
          </a:p>
          <a:p>
            <a:pPr algn="ctr"/>
            <a:r>
              <a:rPr lang="en-IN" sz="2400" b="1" dirty="0">
                <a:solidFill>
                  <a:srgbClr val="0070C0"/>
                </a:solidFill>
                <a:latin typeface="Siemens Slab Black" pitchFamily="2" charset="0"/>
              </a:rPr>
              <a:t>Professor (ECE),</a:t>
            </a:r>
          </a:p>
          <a:p>
            <a:pPr algn="ctr"/>
            <a:r>
              <a:rPr lang="en-IN" sz="2400" b="1" dirty="0">
                <a:solidFill>
                  <a:srgbClr val="0070C0"/>
                </a:solidFill>
                <a:latin typeface="Siemens Slab Black" pitchFamily="2" charset="0"/>
              </a:rPr>
              <a:t>Former Dean Academics,</a:t>
            </a:r>
          </a:p>
          <a:p>
            <a:pPr algn="ctr"/>
            <a:r>
              <a:rPr lang="en-IN" sz="2400" b="1" dirty="0">
                <a:solidFill>
                  <a:srgbClr val="0070C0"/>
                </a:solidFill>
                <a:latin typeface="Siemens Slab Black" pitchFamily="2" charset="0"/>
              </a:rPr>
              <a:t>Former IQAC coordinator,</a:t>
            </a:r>
          </a:p>
          <a:p>
            <a:pPr algn="ctr"/>
            <a:r>
              <a:rPr lang="en-IN" sz="2400" b="1" dirty="0">
                <a:solidFill>
                  <a:srgbClr val="0070C0"/>
                </a:solidFill>
                <a:latin typeface="Siemens Slab Black" pitchFamily="2" charset="0"/>
              </a:rPr>
              <a:t>Dr. D. Y. </a:t>
            </a:r>
            <a:r>
              <a:rPr lang="en-IN" sz="2400" b="1" dirty="0" err="1">
                <a:solidFill>
                  <a:srgbClr val="0070C0"/>
                </a:solidFill>
                <a:latin typeface="Siemens Slab Black" pitchFamily="2" charset="0"/>
              </a:rPr>
              <a:t>Patil</a:t>
            </a:r>
            <a:r>
              <a:rPr lang="en-IN" sz="2400" b="1" dirty="0">
                <a:solidFill>
                  <a:srgbClr val="0070C0"/>
                </a:solidFill>
                <a:latin typeface="Siemens Slab Black" pitchFamily="2" charset="0"/>
              </a:rPr>
              <a:t> Institute  of Technology, </a:t>
            </a:r>
            <a:r>
              <a:rPr lang="en-IN" sz="2400" b="1" dirty="0" err="1">
                <a:solidFill>
                  <a:srgbClr val="0070C0"/>
                </a:solidFill>
                <a:latin typeface="Siemens Slab Black" pitchFamily="2" charset="0"/>
              </a:rPr>
              <a:t>Pimpri</a:t>
            </a:r>
            <a:r>
              <a:rPr lang="en-IN" sz="2400" b="1" dirty="0">
                <a:solidFill>
                  <a:srgbClr val="0070C0"/>
                </a:solidFill>
                <a:latin typeface="Siemens Slab Black" pitchFamily="2" charset="0"/>
              </a:rPr>
              <a:t>, </a:t>
            </a:r>
            <a:r>
              <a:rPr lang="en-IN" sz="2400" b="1" dirty="0" err="1">
                <a:solidFill>
                  <a:srgbClr val="0070C0"/>
                </a:solidFill>
                <a:latin typeface="Siemens Slab Black" pitchFamily="2" charset="0"/>
              </a:rPr>
              <a:t>Pune</a:t>
            </a:r>
            <a:r>
              <a:rPr lang="en-IN" sz="2400" b="1" dirty="0">
                <a:solidFill>
                  <a:srgbClr val="0070C0"/>
                </a:solidFill>
                <a:latin typeface="Siemens Slab Black" pitchFamily="2" charset="0"/>
              </a:rPr>
              <a:t> 18.</a:t>
            </a:r>
          </a:p>
        </p:txBody>
      </p:sp>
      <p:sp>
        <p:nvSpPr>
          <p:cNvPr id="3" name="TextBox 2">
            <a:extLst>
              <a:ext uri="{FF2B5EF4-FFF2-40B4-BE49-F238E27FC236}">
                <a16:creationId xmlns:a16="http://schemas.microsoft.com/office/drawing/2014/main" id="{CD407B9B-D244-46B3-9994-733248FEF6F8}"/>
              </a:ext>
            </a:extLst>
          </p:cNvPr>
          <p:cNvSpPr txBox="1"/>
          <p:nvPr/>
        </p:nvSpPr>
        <p:spPr>
          <a:xfrm>
            <a:off x="4114800" y="2971800"/>
            <a:ext cx="914400" cy="914400"/>
          </a:xfrm>
          <a:prstGeom prst="rect">
            <a:avLst/>
          </a:prstGeom>
          <a:noFill/>
        </p:spPr>
        <p:txBody>
          <a:bodyPr wrap="square" rtlCol="0">
            <a:spAutoFit/>
          </a:bodyPr>
          <a:lstStyle/>
          <a:p>
            <a:endParaRPr lang="en-IN" dirty="0"/>
          </a:p>
        </p:txBody>
      </p:sp>
      <p:sp>
        <p:nvSpPr>
          <p:cNvPr id="4" name="TextBox 3">
            <a:extLst>
              <a:ext uri="{FF2B5EF4-FFF2-40B4-BE49-F238E27FC236}">
                <a16:creationId xmlns:a16="http://schemas.microsoft.com/office/drawing/2014/main" id="{8B8DF10E-79A4-458C-B877-2A25AD825E08}"/>
              </a:ext>
            </a:extLst>
          </p:cNvPr>
          <p:cNvSpPr txBox="1"/>
          <p:nvPr/>
        </p:nvSpPr>
        <p:spPr>
          <a:xfrm>
            <a:off x="10836696" y="4653136"/>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2576523917"/>
      </p:ext>
    </p:ext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normAutofit/>
          </a:bodyPr>
          <a:lstStyle/>
          <a:p>
            <a:r>
              <a:rPr lang="en-US" sz="3200" b="1" dirty="0">
                <a:solidFill>
                  <a:srgbClr val="D20000"/>
                </a:solidFill>
                <a:latin typeface="Cambria"/>
                <a:ea typeface="Verdana"/>
                <a:cs typeface="Times New Roman"/>
              </a:rPr>
              <a:t>Program Curriculum gaps</a:t>
            </a:r>
            <a:endParaRPr lang="en-US" sz="3200"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991731100"/>
              </p:ext>
            </p:extLst>
          </p:nvPr>
        </p:nvGraphicFramePr>
        <p:xfrm>
          <a:off x="642910" y="2643182"/>
          <a:ext cx="7715304" cy="3286147"/>
        </p:xfrm>
        <a:graphic>
          <a:graphicData uri="http://schemas.openxmlformats.org/drawingml/2006/table">
            <a:tbl>
              <a:tblPr firstRow="1" firstCol="1" bandRow="1">
                <a:tableStyleId>{5C22544A-7EE6-4342-B048-85BDC9FD1C3A}</a:tableStyleId>
              </a:tblPr>
              <a:tblGrid>
                <a:gridCol w="1011054">
                  <a:extLst>
                    <a:ext uri="{9D8B030D-6E8A-4147-A177-3AD203B41FA5}">
                      <a16:colId xmlns:a16="http://schemas.microsoft.com/office/drawing/2014/main" val="20000"/>
                    </a:ext>
                  </a:extLst>
                </a:gridCol>
                <a:gridCol w="1715180">
                  <a:extLst>
                    <a:ext uri="{9D8B030D-6E8A-4147-A177-3AD203B41FA5}">
                      <a16:colId xmlns:a16="http://schemas.microsoft.com/office/drawing/2014/main" val="20001"/>
                    </a:ext>
                  </a:extLst>
                </a:gridCol>
                <a:gridCol w="4989070">
                  <a:extLst>
                    <a:ext uri="{9D8B030D-6E8A-4147-A177-3AD203B41FA5}">
                      <a16:colId xmlns:a16="http://schemas.microsoft.com/office/drawing/2014/main" val="20002"/>
                    </a:ext>
                  </a:extLst>
                </a:gridCol>
              </a:tblGrid>
              <a:tr h="505156">
                <a:tc>
                  <a:txBody>
                    <a:bodyPr/>
                    <a:lstStyle/>
                    <a:p>
                      <a:pPr marL="0" marR="0" algn="just">
                        <a:spcBef>
                          <a:spcPts val="0"/>
                        </a:spcBef>
                        <a:spcAft>
                          <a:spcPts val="0"/>
                        </a:spcAft>
                      </a:pPr>
                      <a:r>
                        <a:rPr lang="en-US" sz="2000" b="1" dirty="0" err="1">
                          <a:effectLst/>
                        </a:rPr>
                        <a:t>Sr</a:t>
                      </a:r>
                      <a:r>
                        <a:rPr lang="en-US" sz="2000" b="1" dirty="0">
                          <a:effectLst/>
                        </a:rPr>
                        <a:t> No</a:t>
                      </a:r>
                      <a:endParaRPr lang="en-US"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US" sz="2000" b="1">
                          <a:effectLst/>
                        </a:rPr>
                        <a:t>Gap Number</a:t>
                      </a:r>
                      <a:endParaRPr lang="en-US" sz="20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just">
                        <a:spcBef>
                          <a:spcPts val="0"/>
                        </a:spcBef>
                        <a:spcAft>
                          <a:spcPts val="0"/>
                        </a:spcAft>
                      </a:pPr>
                      <a:r>
                        <a:rPr lang="en-US" sz="2000" b="1">
                          <a:effectLst/>
                        </a:rPr>
                        <a:t>Gap</a:t>
                      </a:r>
                      <a:endParaRPr lang="en-US" sz="20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0"/>
                  </a:ext>
                </a:extLst>
              </a:tr>
              <a:tr h="674419">
                <a:tc>
                  <a:txBody>
                    <a:bodyPr/>
                    <a:lstStyle/>
                    <a:p>
                      <a:pPr marL="0" marR="0" algn="just">
                        <a:lnSpc>
                          <a:spcPct val="150000"/>
                        </a:lnSpc>
                        <a:spcBef>
                          <a:spcPts val="0"/>
                        </a:spcBef>
                        <a:spcAft>
                          <a:spcPts val="0"/>
                        </a:spcAft>
                      </a:pPr>
                      <a:r>
                        <a:rPr lang="en-US" sz="2000" b="1">
                          <a:effectLst/>
                        </a:rPr>
                        <a:t>1</a:t>
                      </a:r>
                      <a:endParaRPr lang="en-US" sz="20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just">
                        <a:lnSpc>
                          <a:spcPct val="150000"/>
                        </a:lnSpc>
                        <a:spcBef>
                          <a:spcPts val="0"/>
                        </a:spcBef>
                        <a:spcAft>
                          <a:spcPts val="0"/>
                        </a:spcAft>
                      </a:pPr>
                      <a:r>
                        <a:rPr lang="en-US" sz="2000" b="1" dirty="0">
                          <a:effectLst/>
                        </a:rPr>
                        <a:t>Gap 1</a:t>
                      </a:r>
                      <a:endParaRPr lang="en-US"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just">
                        <a:lnSpc>
                          <a:spcPct val="150000"/>
                        </a:lnSpc>
                        <a:spcBef>
                          <a:spcPts val="0"/>
                        </a:spcBef>
                        <a:spcAft>
                          <a:spcPts val="0"/>
                        </a:spcAft>
                      </a:pPr>
                      <a:r>
                        <a:rPr lang="en-US" sz="2000" b="1">
                          <a:effectLst/>
                        </a:rPr>
                        <a:t>Inadequate Industry Exposure</a:t>
                      </a:r>
                      <a:endParaRPr lang="en-US" sz="20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1"/>
                  </a:ext>
                </a:extLst>
              </a:tr>
              <a:tr h="674419">
                <a:tc>
                  <a:txBody>
                    <a:bodyPr/>
                    <a:lstStyle/>
                    <a:p>
                      <a:pPr marL="0" marR="0" algn="just">
                        <a:lnSpc>
                          <a:spcPct val="150000"/>
                        </a:lnSpc>
                        <a:spcBef>
                          <a:spcPts val="0"/>
                        </a:spcBef>
                        <a:spcAft>
                          <a:spcPts val="0"/>
                        </a:spcAft>
                      </a:pPr>
                      <a:r>
                        <a:rPr lang="en-US" sz="2000" b="1">
                          <a:effectLst/>
                        </a:rPr>
                        <a:t>2</a:t>
                      </a:r>
                      <a:endParaRPr lang="en-US" sz="20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just">
                        <a:lnSpc>
                          <a:spcPct val="150000"/>
                        </a:lnSpc>
                        <a:spcBef>
                          <a:spcPts val="0"/>
                        </a:spcBef>
                        <a:spcAft>
                          <a:spcPts val="0"/>
                        </a:spcAft>
                      </a:pPr>
                      <a:r>
                        <a:rPr lang="en-US" sz="2000" b="1" dirty="0">
                          <a:effectLst/>
                        </a:rPr>
                        <a:t>Gap 2</a:t>
                      </a:r>
                      <a:endParaRPr lang="en-US"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just">
                        <a:spcBef>
                          <a:spcPts val="0"/>
                        </a:spcBef>
                        <a:spcAft>
                          <a:spcPts val="0"/>
                        </a:spcAft>
                      </a:pPr>
                      <a:r>
                        <a:rPr lang="en-US" sz="2000" b="1" dirty="0">
                          <a:effectLst/>
                        </a:rPr>
                        <a:t>Keeping Pace with Technological Advancement</a:t>
                      </a:r>
                      <a:endParaRPr lang="en-US"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2"/>
                  </a:ext>
                </a:extLst>
              </a:tr>
              <a:tr h="1432153">
                <a:tc>
                  <a:txBody>
                    <a:bodyPr/>
                    <a:lstStyle/>
                    <a:p>
                      <a:pPr marL="0" marR="0" algn="just">
                        <a:lnSpc>
                          <a:spcPct val="150000"/>
                        </a:lnSpc>
                        <a:spcBef>
                          <a:spcPts val="0"/>
                        </a:spcBef>
                        <a:spcAft>
                          <a:spcPts val="0"/>
                        </a:spcAft>
                      </a:pPr>
                      <a:r>
                        <a:rPr lang="en-US" sz="2000" b="1">
                          <a:effectLst/>
                        </a:rPr>
                        <a:t>3</a:t>
                      </a:r>
                      <a:endParaRPr lang="en-US" sz="2000" b="1">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just">
                        <a:lnSpc>
                          <a:spcPct val="150000"/>
                        </a:lnSpc>
                        <a:spcBef>
                          <a:spcPts val="0"/>
                        </a:spcBef>
                        <a:spcAft>
                          <a:spcPts val="0"/>
                        </a:spcAft>
                      </a:pPr>
                      <a:r>
                        <a:rPr lang="en-US" sz="2000" b="1" dirty="0">
                          <a:effectLst/>
                        </a:rPr>
                        <a:t>Gap 3</a:t>
                      </a:r>
                      <a:endParaRPr lang="en-US"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just">
                        <a:lnSpc>
                          <a:spcPct val="150000"/>
                        </a:lnSpc>
                        <a:spcBef>
                          <a:spcPts val="0"/>
                        </a:spcBef>
                        <a:spcAft>
                          <a:spcPts val="0"/>
                        </a:spcAft>
                      </a:pPr>
                      <a:r>
                        <a:rPr lang="en-US" sz="2000" b="1" dirty="0">
                          <a:effectLst/>
                        </a:rPr>
                        <a:t>Necessity of Professional Engineering Practice and Value Added Courses</a:t>
                      </a:r>
                      <a:endParaRPr lang="en-US" sz="20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571472" y="1214422"/>
            <a:ext cx="79469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0488" algn="l"/>
              </a:tabLst>
            </a:pPr>
            <a:endParaRPr kumimoji="0" lang="en-US"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spcBef>
                <a:spcPct val="0"/>
              </a:spcBef>
              <a:spcAft>
                <a:spcPct val="0"/>
              </a:spcAft>
              <a:buClrTx/>
              <a:buSzTx/>
              <a:tabLst>
                <a:tab pos="90488" algn="l"/>
              </a:tabLst>
            </a:pPr>
            <a:r>
              <a:rPr kumimoji="0" lang="en-US" sz="2400" i="0" u="none" strike="noStrike" cap="none" normalizeH="0" baseline="0" dirty="0">
                <a:ln>
                  <a:noFill/>
                </a:ln>
                <a:solidFill>
                  <a:schemeClr val="tx1"/>
                </a:solidFill>
                <a:effectLst/>
                <a:ea typeface="Calibri" pitchFamily="34" charset="0"/>
                <a:cs typeface="Times New Roman" pitchFamily="18" charset="0"/>
              </a:rPr>
              <a:t>Curricular gap for the attainment of defined POs &amp; PSOs</a:t>
            </a:r>
          </a:p>
          <a:p>
            <a:pPr marL="0" marR="0" lvl="0" indent="0" algn="l" defTabSz="914400" rtl="0" eaLnBrk="1" fontAlgn="base" latinLnBrk="0" hangingPunct="1">
              <a:lnSpc>
                <a:spcPct val="150000"/>
              </a:lnSpc>
              <a:spcBef>
                <a:spcPct val="0"/>
              </a:spcBef>
              <a:spcAft>
                <a:spcPct val="0"/>
              </a:spcAft>
              <a:buClrTx/>
              <a:buSzTx/>
              <a:buFont typeface="Arial" pitchFamily="34" charset="0"/>
              <a:buChar char="•"/>
              <a:tabLst>
                <a:tab pos="90488" algn="l"/>
              </a:tabLst>
            </a:pPr>
            <a:r>
              <a:rPr lang="en-US" sz="2400" b="0" dirty="0">
                <a:cs typeface="Times New Roman" pitchFamily="18" charset="0"/>
              </a:rPr>
              <a:t>  Horizontal and Vertical gaps</a:t>
            </a:r>
            <a:endParaRPr kumimoji="0" lang="en-US" sz="2400" b="0" i="0" u="none" strike="noStrike" cap="none" normalizeH="0" baseline="0" dirty="0">
              <a:ln>
                <a:noFill/>
              </a:ln>
              <a:solidFill>
                <a:schemeClr val="tx1"/>
              </a:solidFill>
              <a:effectLst/>
              <a:cs typeface="Arial" pitchFamily="34" charset="0"/>
            </a:endParaRPr>
          </a:p>
        </p:txBody>
      </p:sp>
      <p:sp>
        <p:nvSpPr>
          <p:cNvPr id="7" name="Date Placeholder 6"/>
          <p:cNvSpPr>
            <a:spLocks noGrp="1"/>
          </p:cNvSpPr>
          <p:nvPr>
            <p:ph type="dt" sz="half" idx="10"/>
          </p:nvPr>
        </p:nvSpPr>
        <p:spPr/>
        <p:txBody>
          <a:bodyPr/>
          <a:lstStyle/>
          <a:p>
            <a:r>
              <a:rPr lang="en-US"/>
              <a:t>25/09/2023</a:t>
            </a:r>
          </a:p>
        </p:txBody>
      </p:sp>
      <p:sp>
        <p:nvSpPr>
          <p:cNvPr id="9" name="Footer Placeholder 8"/>
          <p:cNvSpPr>
            <a:spLocks noGrp="1"/>
          </p:cNvSpPr>
          <p:nvPr>
            <p:ph type="ftr" sz="quarter" idx="11"/>
          </p:nvPr>
        </p:nvSpPr>
        <p:spPr/>
        <p:txBody>
          <a:bodyPr/>
          <a:lstStyle/>
          <a:p>
            <a:r>
              <a:rPr lang="it-IT"/>
              <a:t>Prof. Urmila Patil         </a:t>
            </a: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662089527"/>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61984"/>
          </a:xfrm>
        </p:spPr>
        <p:txBody>
          <a:bodyPr>
            <a:noAutofit/>
          </a:bodyPr>
          <a:lstStyle/>
          <a:p>
            <a:r>
              <a:rPr lang="en-US" sz="3600" b="1" dirty="0">
                <a:solidFill>
                  <a:srgbClr val="D20000"/>
                </a:solidFill>
                <a:latin typeface="Cambria"/>
                <a:ea typeface="Verdana"/>
                <a:cs typeface="Times New Roman"/>
              </a:rPr>
              <a:t>Teaching - Learning Processes </a:t>
            </a:r>
          </a:p>
        </p:txBody>
      </p:sp>
      <p:sp>
        <p:nvSpPr>
          <p:cNvPr id="6" name="Date Placeholder 5"/>
          <p:cNvSpPr>
            <a:spLocks noGrp="1"/>
          </p:cNvSpPr>
          <p:nvPr>
            <p:ph type="dt" sz="half" idx="10"/>
          </p:nvPr>
        </p:nvSpPr>
        <p:spPr/>
        <p:txBody>
          <a:bodyPr/>
          <a:lstStyle/>
          <a:p>
            <a:r>
              <a:rPr lang="en-US"/>
              <a:t>25/09/2023</a:t>
            </a:r>
          </a:p>
        </p:txBody>
      </p:sp>
      <p:sp>
        <p:nvSpPr>
          <p:cNvPr id="7" name="Footer Placeholder 6"/>
          <p:cNvSpPr>
            <a:spLocks noGrp="1"/>
          </p:cNvSpPr>
          <p:nvPr>
            <p:ph type="ftr" sz="quarter" idx="11"/>
          </p:nvPr>
        </p:nvSpPr>
        <p:spPr/>
        <p:txBody>
          <a:bodyPr/>
          <a:lstStyle/>
          <a:p>
            <a:r>
              <a:rPr lang="it-IT"/>
              <a:t>Prof. Urmila Patil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
        <p:nvSpPr>
          <p:cNvPr id="5" name="Content Placeholder 4">
            <a:extLst>
              <a:ext uri="{FF2B5EF4-FFF2-40B4-BE49-F238E27FC236}">
                <a16:creationId xmlns:a16="http://schemas.microsoft.com/office/drawing/2014/main" id="{2838AB8D-724A-051A-4D6B-5AA6E757FABF}"/>
              </a:ext>
            </a:extLst>
          </p:cNvPr>
          <p:cNvSpPr>
            <a:spLocks noGrp="1"/>
          </p:cNvSpPr>
          <p:nvPr>
            <p:ph sz="quarter" idx="1"/>
          </p:nvPr>
        </p:nvSpPr>
        <p:spPr/>
        <p:txBody>
          <a:bodyPr>
            <a:normAutofit/>
          </a:bodyPr>
          <a:lstStyle/>
          <a:p>
            <a:pPr fontAlgn="t">
              <a:lnSpc>
                <a:spcPct val="150000"/>
              </a:lnSpc>
              <a:spcBef>
                <a:spcPts val="0"/>
              </a:spcBef>
            </a:pPr>
            <a:r>
              <a:rPr lang="en-US" sz="2000" dirty="0"/>
              <a:t>Academic Calendar </a:t>
            </a:r>
          </a:p>
          <a:p>
            <a:pPr fontAlgn="t">
              <a:lnSpc>
                <a:spcPct val="150000"/>
              </a:lnSpc>
              <a:spcBef>
                <a:spcPts val="0"/>
              </a:spcBef>
            </a:pPr>
            <a:r>
              <a:rPr lang="en-US" sz="2000" dirty="0"/>
              <a:t>Pedagogical initiatives </a:t>
            </a:r>
          </a:p>
          <a:p>
            <a:pPr fontAlgn="t">
              <a:lnSpc>
                <a:spcPct val="150000"/>
              </a:lnSpc>
              <a:spcBef>
                <a:spcPts val="0"/>
              </a:spcBef>
            </a:pPr>
            <a:r>
              <a:rPr lang="en-US" sz="2000" dirty="0"/>
              <a:t>Weak and Bright students </a:t>
            </a:r>
          </a:p>
          <a:p>
            <a:pPr fontAlgn="t">
              <a:lnSpc>
                <a:spcPct val="150000"/>
              </a:lnSpc>
              <a:spcBef>
                <a:spcPts val="0"/>
              </a:spcBef>
            </a:pPr>
            <a:r>
              <a:rPr lang="en-US" sz="2000" dirty="0"/>
              <a:t>Classroom and Lab teaching</a:t>
            </a:r>
          </a:p>
          <a:p>
            <a:pPr fontAlgn="t">
              <a:lnSpc>
                <a:spcPct val="150000"/>
              </a:lnSpc>
              <a:spcBef>
                <a:spcPts val="0"/>
              </a:spcBef>
            </a:pPr>
            <a:r>
              <a:rPr lang="en-US" sz="2000" i="0" u="none" strike="noStrike" kern="1200" dirty="0">
                <a:solidFill>
                  <a:srgbClr val="000000"/>
                </a:solidFill>
                <a:effectLst/>
              </a:rPr>
              <a:t>Continuous Evaluation </a:t>
            </a:r>
            <a:endParaRPr lang="en-IN" sz="2000" i="0" u="none" strike="noStrike" dirty="0">
              <a:effectLst/>
            </a:endParaRPr>
          </a:p>
          <a:p>
            <a:pPr marL="0" algn="l" rtl="0" eaLnBrk="1" fontAlgn="t" latinLnBrk="0" hangingPunct="1">
              <a:lnSpc>
                <a:spcPct val="150000"/>
              </a:lnSpc>
              <a:spcBef>
                <a:spcPts val="0"/>
              </a:spcBef>
              <a:spcAft>
                <a:spcPts val="0"/>
              </a:spcAft>
            </a:pPr>
            <a:r>
              <a:rPr lang="en-US" sz="2000" i="0" u="none" strike="noStrike" kern="1200" dirty="0">
                <a:solidFill>
                  <a:srgbClr val="000000"/>
                </a:solidFill>
                <a:effectLst/>
              </a:rPr>
              <a:t>Quality of student projects </a:t>
            </a:r>
            <a:endParaRPr lang="en-IN" sz="2000" i="0" u="none" strike="noStrike" dirty="0">
              <a:effectLst/>
            </a:endParaRPr>
          </a:p>
          <a:p>
            <a:pPr marL="0" algn="l" rtl="0" eaLnBrk="1" fontAlgn="t" latinLnBrk="0" hangingPunct="1">
              <a:lnSpc>
                <a:spcPct val="150000"/>
              </a:lnSpc>
              <a:spcBef>
                <a:spcPts val="0"/>
              </a:spcBef>
              <a:spcAft>
                <a:spcPts val="0"/>
              </a:spcAft>
            </a:pPr>
            <a:r>
              <a:rPr lang="en-US" sz="2000" i="0" u="none" strike="noStrike" kern="1200" dirty="0">
                <a:solidFill>
                  <a:srgbClr val="000000"/>
                </a:solidFill>
                <a:effectLst/>
              </a:rPr>
              <a:t>Initiative related to outside institute interaction </a:t>
            </a:r>
            <a:endParaRPr lang="en-IN" sz="2000" i="0" u="none" strike="noStrike" dirty="0">
              <a:effectLst/>
            </a:endParaRPr>
          </a:p>
          <a:p>
            <a:pPr marL="0" algn="l" rtl="0" eaLnBrk="1" fontAlgn="t" latinLnBrk="0" hangingPunct="1">
              <a:lnSpc>
                <a:spcPct val="150000"/>
              </a:lnSpc>
              <a:spcBef>
                <a:spcPts val="0"/>
              </a:spcBef>
              <a:spcAft>
                <a:spcPts val="0"/>
              </a:spcAft>
            </a:pPr>
            <a:r>
              <a:rPr lang="en-US" sz="2000" i="0" u="none" strike="noStrike" kern="1200" dirty="0">
                <a:solidFill>
                  <a:srgbClr val="000000"/>
                </a:solidFill>
                <a:effectLst/>
              </a:rPr>
              <a:t>Initiatives related to internship / Training </a:t>
            </a:r>
            <a:endParaRPr lang="en-IN" sz="2000" i="0" u="none" strike="noStrike" dirty="0">
              <a:effectLst/>
            </a:endParaRPr>
          </a:p>
          <a:p>
            <a:pPr fontAlgn="t">
              <a:lnSpc>
                <a:spcPct val="150000"/>
              </a:lnSpc>
              <a:spcBef>
                <a:spcPts val="0"/>
              </a:spcBef>
            </a:pPr>
            <a:r>
              <a:rPr lang="en-US" sz="2000" dirty="0"/>
              <a:t>Student feedback of  T-L and action taken there of </a:t>
            </a:r>
          </a:p>
          <a:p>
            <a:pPr fontAlgn="t">
              <a:lnSpc>
                <a:spcPct val="150000"/>
              </a:lnSpc>
              <a:spcBef>
                <a:spcPts val="0"/>
              </a:spcBef>
            </a:pPr>
            <a:endParaRPr lang="en-US" sz="2000" b="0" i="0" u="none" strike="noStrike" kern="1200" dirty="0">
              <a:solidFill>
                <a:srgbClr val="000000"/>
              </a:solidFill>
              <a:effectLst/>
            </a:endParaRPr>
          </a:p>
          <a:p>
            <a:endParaRPr lang="en-IN" dirty="0"/>
          </a:p>
        </p:txBody>
      </p:sp>
    </p:spTree>
    <p:extLst>
      <p:ext uri="{BB962C8B-B14F-4D97-AF65-F5344CB8AC3E}">
        <p14:creationId xmlns:p14="http://schemas.microsoft.com/office/powerpoint/2010/main" val="3851244448"/>
      </p:ext>
    </p:extLst>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847708"/>
          </a:xfrm>
        </p:spPr>
        <p:txBody>
          <a:bodyPr>
            <a:normAutofit/>
          </a:bodyPr>
          <a:lstStyle/>
          <a:p>
            <a:r>
              <a:rPr lang="en-US" sz="3200" b="1" dirty="0">
                <a:solidFill>
                  <a:srgbClr val="D20000"/>
                </a:solidFill>
                <a:latin typeface="Cambria"/>
                <a:ea typeface="Verdana"/>
                <a:cs typeface="Times New Roman"/>
              </a:rPr>
              <a:t>Teaching - Learning Processes </a:t>
            </a:r>
            <a:endParaRPr lang="en-US" sz="3200" dirty="0"/>
          </a:p>
        </p:txBody>
      </p:sp>
      <p:sp>
        <p:nvSpPr>
          <p:cNvPr id="3" name="Content Placeholder 2"/>
          <p:cNvSpPr>
            <a:spLocks noGrp="1"/>
          </p:cNvSpPr>
          <p:nvPr>
            <p:ph sz="quarter" idx="1"/>
          </p:nvPr>
        </p:nvSpPr>
        <p:spPr>
          <a:xfrm>
            <a:off x="651164" y="1357298"/>
            <a:ext cx="7807036" cy="4714908"/>
          </a:xfrm>
        </p:spPr>
        <p:txBody>
          <a:bodyPr>
            <a:normAutofit/>
          </a:bodyPr>
          <a:lstStyle/>
          <a:p>
            <a:pPr marL="0" indent="0">
              <a:buNone/>
            </a:pPr>
            <a:r>
              <a:rPr lang="en-US" sz="2000" b="1" dirty="0"/>
              <a:t> Internal Question Papers</a:t>
            </a:r>
          </a:p>
          <a:p>
            <a:pPr>
              <a:buFont typeface="Wingdings" pitchFamily="2" charset="2"/>
              <a:buChar char="§"/>
            </a:pPr>
            <a:r>
              <a:rPr lang="en-US" sz="2200" dirty="0"/>
              <a:t>Internal examination schedule is provided in the academic calendar.</a:t>
            </a:r>
          </a:p>
          <a:p>
            <a:pPr>
              <a:buFont typeface="Wingdings" pitchFamily="2" charset="2"/>
              <a:buChar char="§"/>
            </a:pPr>
            <a:r>
              <a:rPr lang="en-US" sz="2200" dirty="0"/>
              <a:t>Departmental Class test coordinator prepares class test and prelim time table and invigilation duty slot for smooth conduction of examination. </a:t>
            </a:r>
          </a:p>
          <a:p>
            <a:pPr>
              <a:buFont typeface="Wingdings" pitchFamily="2" charset="2"/>
              <a:buChar char="§"/>
            </a:pPr>
            <a:r>
              <a:rPr lang="en-US" sz="2200" dirty="0"/>
              <a:t>Question Paper setting by considering level of blooms taxonomy and map the questions with COs and PSOs.</a:t>
            </a:r>
          </a:p>
          <a:p>
            <a:pPr>
              <a:buFont typeface="Wingdings" pitchFamily="2" charset="2"/>
              <a:buChar char="§"/>
            </a:pPr>
            <a:r>
              <a:rPr lang="en-US" sz="2200" dirty="0"/>
              <a:t>The question paper set by the course teacher is discussed in Cohort cluster to ensure quality of question paper.</a:t>
            </a:r>
          </a:p>
          <a:p>
            <a:pPr>
              <a:buFont typeface="Wingdings" pitchFamily="2" charset="2"/>
              <a:buChar char="§"/>
            </a:pPr>
            <a:r>
              <a:rPr lang="en-US" sz="2200" dirty="0"/>
              <a:t>A sample question paper is  to be kept as the documentary evidence.</a:t>
            </a:r>
            <a:endParaRPr lang="en-US" sz="2200" dirty="0">
              <a:effectLst/>
            </a:endParaRP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711136253"/>
      </p:ext>
    </p:extLst>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normAutofit/>
          </a:bodyPr>
          <a:lstStyle/>
          <a:p>
            <a:r>
              <a:rPr lang="en-US" sz="3200" b="1" dirty="0">
                <a:solidFill>
                  <a:srgbClr val="D20000"/>
                </a:solidFill>
                <a:latin typeface="Cambria"/>
                <a:ea typeface="Verdana"/>
                <a:cs typeface="Times New Roman"/>
              </a:rPr>
              <a:t>Teaching - Learning Processes </a:t>
            </a:r>
            <a:endParaRPr lang="en-US" sz="3200" dirty="0"/>
          </a:p>
        </p:txBody>
      </p:sp>
      <p:sp>
        <p:nvSpPr>
          <p:cNvPr id="3" name="Date Placeholder 2"/>
          <p:cNvSpPr>
            <a:spLocks noGrp="1"/>
          </p:cNvSpPr>
          <p:nvPr>
            <p:ph type="dt" sz="half" idx="10"/>
          </p:nvPr>
        </p:nvSpPr>
        <p:spPr/>
        <p:txBody>
          <a:bodyPr/>
          <a:lstStyle/>
          <a:p>
            <a:r>
              <a:rPr lang="en-US"/>
              <a:t>25/09/2023</a:t>
            </a:r>
          </a:p>
        </p:txBody>
      </p:sp>
      <p:sp>
        <p:nvSpPr>
          <p:cNvPr id="4" name="Footer Placeholder 3"/>
          <p:cNvSpPr>
            <a:spLocks noGrp="1"/>
          </p:cNvSpPr>
          <p:nvPr>
            <p:ph type="ftr" sz="quarter" idx="11"/>
          </p:nvPr>
        </p:nvSpPr>
        <p:spPr/>
        <p:txBody>
          <a:bodyPr/>
          <a:lstStyle/>
          <a:p>
            <a:r>
              <a:rPr lang="it-IT"/>
              <a:t>Prof. Urmila Patil         </a:t>
            </a:r>
            <a:endParaRPr lang="en-US"/>
          </a:p>
        </p:txBody>
      </p:sp>
      <p:pic>
        <p:nvPicPr>
          <p:cNvPr id="6146" name="Picture 2"/>
          <p:cNvPicPr>
            <a:picLocks noGrp="1" noChangeAspect="1" noChangeArrowheads="1"/>
          </p:cNvPicPr>
          <p:nvPr>
            <p:ph sz="quarter" idx="1"/>
          </p:nvPr>
        </p:nvPicPr>
        <p:blipFill>
          <a:blip r:embed="rId2"/>
          <a:srcRect/>
          <a:stretch>
            <a:fillRect/>
          </a:stretch>
        </p:blipFill>
        <p:spPr bwMode="auto">
          <a:xfrm>
            <a:off x="857224" y="1428736"/>
            <a:ext cx="7786742" cy="4714908"/>
          </a:xfrm>
          <a:prstGeom prst="rect">
            <a:avLst/>
          </a:prstGeom>
          <a:noFill/>
          <a:ln w="19050">
            <a:solidFill>
              <a:schemeClr val="tx1"/>
            </a:solidFill>
            <a:miter lim="800000"/>
            <a:headEnd/>
            <a:tailEnd/>
          </a:ln>
          <a:effectLst/>
        </p:spPr>
      </p:pic>
      <p:sp>
        <p:nvSpPr>
          <p:cNvPr id="8" name="TextBox 7"/>
          <p:cNvSpPr txBox="1"/>
          <p:nvPr/>
        </p:nvSpPr>
        <p:spPr>
          <a:xfrm>
            <a:off x="857224" y="1000108"/>
            <a:ext cx="2271776" cy="400110"/>
          </a:xfrm>
          <a:prstGeom prst="rect">
            <a:avLst/>
          </a:prstGeom>
          <a:noFill/>
        </p:spPr>
        <p:txBody>
          <a:bodyPr wrap="none" rtlCol="0">
            <a:spAutoFit/>
          </a:bodyPr>
          <a:lstStyle/>
          <a:p>
            <a:r>
              <a:rPr lang="en-IN" sz="2000" dirty="0"/>
              <a:t>Sample question paper</a:t>
            </a:r>
            <a:endParaRPr lang="en-US" sz="2000"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normAutofit/>
          </a:bodyPr>
          <a:lstStyle/>
          <a:p>
            <a:r>
              <a:rPr lang="en-US" sz="3200" b="1" dirty="0">
                <a:solidFill>
                  <a:srgbClr val="D20000"/>
                </a:solidFill>
                <a:latin typeface="Cambria"/>
                <a:ea typeface="Verdana"/>
                <a:cs typeface="Times New Roman"/>
              </a:rPr>
              <a:t>Teaching - Learning Processes </a:t>
            </a:r>
            <a:endParaRPr lang="en-US" sz="3200" dirty="0"/>
          </a:p>
        </p:txBody>
      </p:sp>
      <p:sp>
        <p:nvSpPr>
          <p:cNvPr id="3" name="Date Placeholder 2"/>
          <p:cNvSpPr>
            <a:spLocks noGrp="1"/>
          </p:cNvSpPr>
          <p:nvPr>
            <p:ph type="dt" sz="half" idx="10"/>
          </p:nvPr>
        </p:nvSpPr>
        <p:spPr/>
        <p:txBody>
          <a:bodyPr/>
          <a:lstStyle/>
          <a:p>
            <a:r>
              <a:rPr lang="en-US"/>
              <a:t>25/09/2023</a:t>
            </a:r>
          </a:p>
        </p:txBody>
      </p:sp>
      <p:sp>
        <p:nvSpPr>
          <p:cNvPr id="4" name="Footer Placeholder 3"/>
          <p:cNvSpPr>
            <a:spLocks noGrp="1"/>
          </p:cNvSpPr>
          <p:nvPr>
            <p:ph type="ftr" sz="quarter" idx="11"/>
          </p:nvPr>
        </p:nvSpPr>
        <p:spPr/>
        <p:txBody>
          <a:bodyPr/>
          <a:lstStyle/>
          <a:p>
            <a:r>
              <a:rPr lang="it-IT"/>
              <a:t>Prof. Urmila Patil         </a:t>
            </a:r>
            <a:endParaRPr lang="en-US"/>
          </a:p>
        </p:txBody>
      </p:sp>
      <p:pic>
        <p:nvPicPr>
          <p:cNvPr id="7170" name="Picture 2"/>
          <p:cNvPicPr>
            <a:picLocks noGrp="1" noChangeAspect="1" noChangeArrowheads="1"/>
          </p:cNvPicPr>
          <p:nvPr>
            <p:ph sz="quarter" idx="1"/>
          </p:nvPr>
        </p:nvPicPr>
        <p:blipFill>
          <a:blip r:embed="rId2"/>
          <a:srcRect/>
          <a:stretch>
            <a:fillRect/>
          </a:stretch>
        </p:blipFill>
        <p:spPr bwMode="auto">
          <a:xfrm>
            <a:off x="785786" y="1357298"/>
            <a:ext cx="7858180" cy="4643469"/>
          </a:xfrm>
          <a:prstGeom prst="rect">
            <a:avLst/>
          </a:prstGeom>
          <a:noFill/>
          <a:ln w="12700">
            <a:solidFill>
              <a:schemeClr val="tx1"/>
            </a:solidFill>
            <a:miter lim="800000"/>
            <a:headEnd/>
            <a:tailEnd/>
          </a:ln>
          <a:effectLst/>
        </p:spPr>
      </p:pic>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D20000"/>
                </a:solidFill>
                <a:latin typeface="Cambria"/>
                <a:ea typeface="Verdana"/>
                <a:cs typeface="Times New Roman"/>
              </a:rPr>
              <a:t>Teaching - Learning Processes </a:t>
            </a:r>
            <a:endParaRPr lang="en-US" sz="3200" dirty="0"/>
          </a:p>
        </p:txBody>
      </p:sp>
      <p:sp>
        <p:nvSpPr>
          <p:cNvPr id="3" name="Content Placeholder 2"/>
          <p:cNvSpPr>
            <a:spLocks noGrp="1"/>
          </p:cNvSpPr>
          <p:nvPr>
            <p:ph sz="quarter" idx="1"/>
          </p:nvPr>
        </p:nvSpPr>
        <p:spPr>
          <a:xfrm>
            <a:off x="457200" y="1600200"/>
            <a:ext cx="8382000" cy="5029200"/>
          </a:xfrm>
        </p:spPr>
        <p:txBody>
          <a:bodyPr>
            <a:normAutofit/>
          </a:bodyPr>
          <a:lstStyle/>
          <a:p>
            <a:r>
              <a:rPr lang="en-US" sz="2000" dirty="0"/>
              <a:t>Quality of student projects </a:t>
            </a:r>
          </a:p>
          <a:p>
            <a:pPr lvl="1">
              <a:buFont typeface="Wingdings" pitchFamily="2" charset="2"/>
              <a:buChar char="§"/>
            </a:pPr>
            <a:r>
              <a:rPr lang="en-US" sz="2000" dirty="0"/>
              <a:t>Allocation Procedure of Project Guide  and Topic </a:t>
            </a:r>
          </a:p>
          <a:p>
            <a:pPr lvl="1">
              <a:buFont typeface="Wingdings" pitchFamily="2" charset="2"/>
              <a:buChar char="§"/>
            </a:pPr>
            <a:r>
              <a:rPr lang="en-US" sz="2000" dirty="0"/>
              <a:t>Types and relevance of the projects and their contribution towards attainment of POs and PSOs</a:t>
            </a:r>
          </a:p>
          <a:p>
            <a:pPr lvl="1">
              <a:buFont typeface="Wingdings" pitchFamily="2" charset="2"/>
              <a:buChar char="§"/>
            </a:pPr>
            <a:r>
              <a:rPr lang="en-US" sz="2000" dirty="0"/>
              <a:t>Process for monitoring and evaluation </a:t>
            </a:r>
          </a:p>
          <a:p>
            <a:pPr lvl="1">
              <a:buFont typeface="Wingdings" pitchFamily="2" charset="2"/>
              <a:buChar char="§"/>
            </a:pPr>
            <a:r>
              <a:rPr lang="en-US" sz="2000" dirty="0"/>
              <a:t>XYZ Univ. Guidelines for evaluation of project work </a:t>
            </a:r>
          </a:p>
          <a:p>
            <a:pPr lvl="1">
              <a:buFont typeface="Wingdings" pitchFamily="2" charset="2"/>
              <a:buChar char="§"/>
            </a:pPr>
            <a:r>
              <a:rPr lang="en-US" sz="2000" dirty="0"/>
              <a:t>Process to assess individual and team performance </a:t>
            </a:r>
          </a:p>
          <a:p>
            <a:pPr lvl="1">
              <a:buFont typeface="Wingdings" pitchFamily="2" charset="2"/>
              <a:buChar char="§"/>
            </a:pPr>
            <a:r>
              <a:rPr lang="en-US" sz="2000" dirty="0"/>
              <a:t>Quality of completed projects/working prototypes </a:t>
            </a:r>
          </a:p>
          <a:p>
            <a:pPr lvl="1">
              <a:buFont typeface="Wingdings" pitchFamily="2" charset="2"/>
              <a:buChar char="§"/>
            </a:pPr>
            <a:r>
              <a:rPr lang="en-US" sz="2000" dirty="0"/>
              <a:t>Papers published /Awards received by Projects </a:t>
            </a:r>
          </a:p>
          <a:p>
            <a:endParaRPr lang="en-US" dirty="0"/>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833464808"/>
      </p:ext>
    </p:extLst>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928710"/>
          </a:xfrm>
        </p:spPr>
        <p:txBody>
          <a:bodyPr>
            <a:normAutofit/>
          </a:bodyPr>
          <a:lstStyle/>
          <a:p>
            <a:r>
              <a:rPr lang="en-US" sz="3200" b="1" dirty="0">
                <a:solidFill>
                  <a:srgbClr val="D20000"/>
                </a:solidFill>
                <a:latin typeface="Cambria"/>
                <a:ea typeface="Verdana"/>
                <a:cs typeface="Times New Roman"/>
              </a:rPr>
              <a:t>Teaching - Learning Processes </a:t>
            </a:r>
            <a:endParaRPr lang="en-US" sz="3200" dirty="0"/>
          </a:p>
        </p:txBody>
      </p:sp>
      <p:pic>
        <p:nvPicPr>
          <p:cNvPr id="12290" name="Picture 2"/>
          <p:cNvPicPr>
            <a:picLocks noGrp="1" noChangeAspect="1" noChangeArrowheads="1"/>
          </p:cNvPicPr>
          <p:nvPr>
            <p:ph sz="quarter" idx="1"/>
          </p:nvPr>
        </p:nvPicPr>
        <p:blipFill>
          <a:blip r:embed="rId2"/>
          <a:stretch>
            <a:fillRect/>
          </a:stretch>
        </p:blipFill>
        <p:spPr bwMode="auto">
          <a:xfrm>
            <a:off x="500034" y="2116400"/>
            <a:ext cx="8186766" cy="3884368"/>
          </a:xfrm>
          <a:prstGeom prst="rect">
            <a:avLst/>
          </a:prstGeom>
          <a:noFill/>
          <a:ln w="9525">
            <a:noFill/>
            <a:miter lim="800000"/>
            <a:headEnd/>
            <a:tailEnd/>
          </a:ln>
          <a:effectLst/>
        </p:spPr>
      </p:pic>
      <p:sp>
        <p:nvSpPr>
          <p:cNvPr id="6" name="Rectangle 5"/>
          <p:cNvSpPr/>
          <p:nvPr/>
        </p:nvSpPr>
        <p:spPr>
          <a:xfrm>
            <a:off x="428596" y="1142984"/>
            <a:ext cx="8429684" cy="1015663"/>
          </a:xfrm>
          <a:prstGeom prst="rect">
            <a:avLst/>
          </a:prstGeom>
        </p:spPr>
        <p:txBody>
          <a:bodyPr wrap="square">
            <a:spAutoFit/>
          </a:bodyPr>
          <a:lstStyle/>
          <a:p>
            <a:r>
              <a:rPr lang="en-IN" sz="2000" dirty="0"/>
              <a:t>Rubrics for Project evaluation : </a:t>
            </a:r>
            <a:r>
              <a:rPr lang="en-US" sz="2000" dirty="0"/>
              <a:t>Weekly meetings with respective guide on the project day as allotted in the timetable and Departmental Project Committee evaluates student group periodically</a:t>
            </a:r>
          </a:p>
        </p:txBody>
      </p:sp>
      <p:sp>
        <p:nvSpPr>
          <p:cNvPr id="7" name="Date Placeholder 6"/>
          <p:cNvSpPr>
            <a:spLocks noGrp="1"/>
          </p:cNvSpPr>
          <p:nvPr>
            <p:ph type="dt" sz="half" idx="10"/>
          </p:nvPr>
        </p:nvSpPr>
        <p:spPr/>
        <p:txBody>
          <a:bodyPr/>
          <a:lstStyle/>
          <a:p>
            <a:r>
              <a:rPr lang="en-US"/>
              <a:t>25/09/2023</a:t>
            </a:r>
          </a:p>
        </p:txBody>
      </p:sp>
      <p:sp>
        <p:nvSpPr>
          <p:cNvPr id="8" name="Footer Placeholder 7"/>
          <p:cNvSpPr>
            <a:spLocks noGrp="1"/>
          </p:cNvSpPr>
          <p:nvPr>
            <p:ph type="ftr" sz="quarter" idx="11"/>
          </p:nvPr>
        </p:nvSpPr>
        <p:spPr/>
        <p:txBody>
          <a:bodyPr/>
          <a:lstStyle/>
          <a:p>
            <a:r>
              <a:rPr lang="it-IT"/>
              <a:t>Prof. Urmila Patil         </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972452" cy="1062062"/>
          </a:xfrm>
        </p:spPr>
        <p:txBody>
          <a:bodyPr>
            <a:noAutofit/>
          </a:bodyPr>
          <a:lstStyle/>
          <a:p>
            <a:pPr algn="just"/>
            <a:r>
              <a:rPr lang="en-US" sz="2800" b="1" dirty="0">
                <a:solidFill>
                  <a:srgbClr val="D20000"/>
                </a:solidFill>
                <a:latin typeface="Cambria"/>
                <a:ea typeface="Verdana"/>
                <a:cs typeface="Times New Roman"/>
              </a:rPr>
              <a:t>Establish the correlation Cos-POs and COs-PSOs </a:t>
            </a:r>
            <a:endParaRPr lang="en-US" sz="2800" dirty="0"/>
          </a:p>
        </p:txBody>
      </p:sp>
      <p:sp>
        <p:nvSpPr>
          <p:cNvPr id="3" name="Content Placeholder 2"/>
          <p:cNvSpPr>
            <a:spLocks noGrp="1"/>
          </p:cNvSpPr>
          <p:nvPr>
            <p:ph sz="quarter" idx="1"/>
          </p:nvPr>
        </p:nvSpPr>
        <p:spPr>
          <a:xfrm>
            <a:off x="714348" y="1412776"/>
            <a:ext cx="7972452" cy="4230802"/>
          </a:xfrm>
        </p:spPr>
        <p:txBody>
          <a:bodyPr>
            <a:normAutofit/>
          </a:bodyPr>
          <a:lstStyle/>
          <a:p>
            <a:pPr marL="0" indent="0" algn="just">
              <a:buNone/>
            </a:pPr>
            <a:r>
              <a:rPr lang="en-US" sz="2000" dirty="0"/>
              <a:t>Enter correlation levels 1, 2 or 3 as defined below: 1- Slight (Low) 2- Moderate (Medium) 3- Substantial (High) It there is no correlation, put “-” .</a:t>
            </a:r>
            <a:endParaRPr lang="en-US" sz="2000" dirty="0">
              <a:solidFill>
                <a:srgbClr val="7030A0"/>
              </a:solidFill>
            </a:endParaRPr>
          </a:p>
          <a:p>
            <a:pPr marL="0" indent="0" algn="just">
              <a:buNone/>
            </a:pPr>
            <a:endParaRPr lang="en-US" sz="2400" dirty="0"/>
          </a:p>
          <a:p>
            <a:pPr marL="0" indent="0" algn="just">
              <a:buNone/>
            </a:pPr>
            <a:endParaRPr lang="en-US" sz="2400" dirty="0">
              <a:solidFill>
                <a:srgbClr val="7030A0"/>
              </a:solidFill>
            </a:endParaRPr>
          </a:p>
          <a:p>
            <a:pPr marL="0" indent="0" algn="just">
              <a:buNone/>
            </a:pPr>
            <a:endParaRPr lang="en-US" sz="1600" dirty="0"/>
          </a:p>
        </p:txBody>
      </p:sp>
      <p:pic>
        <p:nvPicPr>
          <p:cNvPr id="5" name="Picture 4"/>
          <p:cNvPicPr>
            <a:picLocks noChangeAspect="1"/>
          </p:cNvPicPr>
          <p:nvPr/>
        </p:nvPicPr>
        <p:blipFill>
          <a:blip r:embed="rId2"/>
          <a:stretch>
            <a:fillRect/>
          </a:stretch>
        </p:blipFill>
        <p:spPr>
          <a:xfrm>
            <a:off x="695823" y="2276872"/>
            <a:ext cx="7934352" cy="2125926"/>
          </a:xfrm>
          <a:prstGeom prst="rect">
            <a:avLst/>
          </a:prstGeom>
          <a:ln w="9525">
            <a:solidFill>
              <a:schemeClr val="tx1"/>
            </a:solidFill>
          </a:ln>
        </p:spPr>
      </p:pic>
      <p:sp>
        <p:nvSpPr>
          <p:cNvPr id="6" name="Date Placeholder 5"/>
          <p:cNvSpPr>
            <a:spLocks noGrp="1"/>
          </p:cNvSpPr>
          <p:nvPr>
            <p:ph type="dt" sz="half" idx="10"/>
          </p:nvPr>
        </p:nvSpPr>
        <p:spPr/>
        <p:txBody>
          <a:bodyPr/>
          <a:lstStyle/>
          <a:p>
            <a:r>
              <a:rPr lang="en-US"/>
              <a:t>25/09/2023</a:t>
            </a:r>
          </a:p>
        </p:txBody>
      </p:sp>
      <p:sp>
        <p:nvSpPr>
          <p:cNvPr id="7" name="Footer Placeholder 6"/>
          <p:cNvSpPr>
            <a:spLocks noGrp="1"/>
          </p:cNvSpPr>
          <p:nvPr>
            <p:ph type="ftr" sz="quarter" idx="11"/>
          </p:nvPr>
        </p:nvSpPr>
        <p:spPr/>
        <p:txBody>
          <a:bodyPr/>
          <a:lstStyle/>
          <a:p>
            <a:r>
              <a:rPr lang="it-IT"/>
              <a:t>Prof. Urmila Patil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4" name="Table 3">
            <a:extLst>
              <a:ext uri="{FF2B5EF4-FFF2-40B4-BE49-F238E27FC236}">
                <a16:creationId xmlns:a16="http://schemas.microsoft.com/office/drawing/2014/main" id="{9EE5ACE3-EE46-E90F-88AA-9A88F729AACD}"/>
              </a:ext>
            </a:extLst>
          </p:cNvPr>
          <p:cNvGraphicFramePr>
            <a:graphicFrameLocks noGrp="1"/>
          </p:cNvGraphicFramePr>
          <p:nvPr>
            <p:extLst>
              <p:ext uri="{D42A27DB-BD31-4B8C-83A1-F6EECF244321}">
                <p14:modId xmlns:p14="http://schemas.microsoft.com/office/powerpoint/2010/main" val="438432936"/>
              </p:ext>
            </p:extLst>
          </p:nvPr>
        </p:nvGraphicFramePr>
        <p:xfrm>
          <a:off x="1266799" y="4336207"/>
          <a:ext cx="6867549" cy="1850640"/>
        </p:xfrm>
        <a:graphic>
          <a:graphicData uri="http://schemas.openxmlformats.org/drawingml/2006/table">
            <a:tbl>
              <a:tblPr firstRow="1" firstCol="1" bandRow="1"/>
              <a:tblGrid>
                <a:gridCol w="1314254">
                  <a:extLst>
                    <a:ext uri="{9D8B030D-6E8A-4147-A177-3AD203B41FA5}">
                      <a16:colId xmlns:a16="http://schemas.microsoft.com/office/drawing/2014/main" val="20000"/>
                    </a:ext>
                  </a:extLst>
                </a:gridCol>
                <a:gridCol w="940110">
                  <a:extLst>
                    <a:ext uri="{9D8B030D-6E8A-4147-A177-3AD203B41FA5}">
                      <a16:colId xmlns:a16="http://schemas.microsoft.com/office/drawing/2014/main" val="20001"/>
                    </a:ext>
                  </a:extLst>
                </a:gridCol>
                <a:gridCol w="1314254">
                  <a:extLst>
                    <a:ext uri="{9D8B030D-6E8A-4147-A177-3AD203B41FA5}">
                      <a16:colId xmlns:a16="http://schemas.microsoft.com/office/drawing/2014/main" val="20002"/>
                    </a:ext>
                  </a:extLst>
                </a:gridCol>
                <a:gridCol w="1111039">
                  <a:extLst>
                    <a:ext uri="{9D8B030D-6E8A-4147-A177-3AD203B41FA5}">
                      <a16:colId xmlns:a16="http://schemas.microsoft.com/office/drawing/2014/main" val="20003"/>
                    </a:ext>
                  </a:extLst>
                </a:gridCol>
                <a:gridCol w="1111039">
                  <a:extLst>
                    <a:ext uri="{9D8B030D-6E8A-4147-A177-3AD203B41FA5}">
                      <a16:colId xmlns:a16="http://schemas.microsoft.com/office/drawing/2014/main" val="20004"/>
                    </a:ext>
                  </a:extLst>
                </a:gridCol>
                <a:gridCol w="1076853">
                  <a:extLst>
                    <a:ext uri="{9D8B030D-6E8A-4147-A177-3AD203B41FA5}">
                      <a16:colId xmlns:a16="http://schemas.microsoft.com/office/drawing/2014/main" val="20005"/>
                    </a:ext>
                  </a:extLst>
                </a:gridCol>
              </a:tblGrid>
              <a:tr h="660894">
                <a:tc>
                  <a:txBody>
                    <a:bodyPr/>
                    <a:lstStyle/>
                    <a:p>
                      <a:pPr marL="71755" marR="71755" algn="ctr">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Verdana" panose="020B0604030504040204" pitchFamily="34" charset="0"/>
                        </a:rPr>
                        <a:t>Class</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71755" marR="71755" algn="ctr">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Verdana" panose="020B0604030504040204" pitchFamily="34" charset="0"/>
                        </a:rPr>
                        <a:t>Course Name</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66675" marR="0" algn="ctr">
                        <a:spcBef>
                          <a:spcPts val="870"/>
                        </a:spcBef>
                        <a:spcAft>
                          <a:spcPts val="0"/>
                        </a:spcAft>
                      </a:pPr>
                      <a:r>
                        <a:rPr lang="en-US" sz="1200" b="1">
                          <a:effectLst/>
                          <a:latin typeface="Times New Roman" panose="02020603050405020304" pitchFamily="18" charset="0"/>
                          <a:ea typeface="Verdana" panose="020B0604030504040204" pitchFamily="34" charset="0"/>
                          <a:cs typeface="Verdana" panose="020B0604030504040204" pitchFamily="34" charset="0"/>
                        </a:rPr>
                        <a:t>CO</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66675" marR="0" algn="ctr">
                        <a:spcBef>
                          <a:spcPts val="870"/>
                        </a:spcBef>
                        <a:spcAft>
                          <a:spcPts val="0"/>
                        </a:spcAft>
                      </a:pPr>
                      <a:r>
                        <a:rPr lang="en-US" sz="1200" b="1">
                          <a:effectLst/>
                          <a:latin typeface="Times New Roman" panose="02020603050405020304" pitchFamily="18" charset="0"/>
                          <a:ea typeface="Verdana" panose="020B0604030504040204" pitchFamily="34" charset="0"/>
                          <a:cs typeface="Verdana" panose="020B0604030504040204" pitchFamily="34" charset="0"/>
                        </a:rPr>
                        <a:t>PSO 1</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67310" marR="0" algn="ctr">
                        <a:spcBef>
                          <a:spcPts val="870"/>
                        </a:spcBef>
                        <a:spcAft>
                          <a:spcPts val="0"/>
                        </a:spcAft>
                      </a:pPr>
                      <a:r>
                        <a:rPr lang="en-US" sz="1200" b="1">
                          <a:effectLst/>
                          <a:latin typeface="Times New Roman" panose="02020603050405020304" pitchFamily="18" charset="0"/>
                          <a:ea typeface="Verdana" panose="020B0604030504040204" pitchFamily="34" charset="0"/>
                          <a:cs typeface="Verdana" panose="020B0604030504040204" pitchFamily="34" charset="0"/>
                        </a:rPr>
                        <a:t>PS0 2</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67310" marR="0" algn="ctr">
                        <a:spcBef>
                          <a:spcPts val="870"/>
                        </a:spcBef>
                        <a:spcAft>
                          <a:spcPts val="0"/>
                        </a:spcAft>
                      </a:pPr>
                      <a:r>
                        <a:rPr lang="en-US" sz="1200" b="1" dirty="0">
                          <a:effectLst/>
                          <a:latin typeface="Times New Roman" panose="02020603050405020304" pitchFamily="18" charset="0"/>
                          <a:ea typeface="Verdana" panose="020B0604030504040204" pitchFamily="34" charset="0"/>
                          <a:cs typeface="Verdana" panose="020B0604030504040204" pitchFamily="34" charset="0"/>
                        </a:rPr>
                        <a:t>PS0 3</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0000"/>
                  </a:ext>
                </a:extLst>
              </a:tr>
              <a:tr h="300468">
                <a:tc rowSpan="4">
                  <a:txBody>
                    <a:bodyPr/>
                    <a:lstStyle/>
                    <a:p>
                      <a:pPr marL="48260" marR="44450" algn="ctr">
                        <a:spcBef>
                          <a:spcPts val="0"/>
                        </a:spcBef>
                        <a:spcAft>
                          <a:spcPts val="0"/>
                        </a:spcAft>
                      </a:pPr>
                      <a:r>
                        <a:rPr lang="en-US" sz="1200" b="1">
                          <a:effectLst/>
                          <a:latin typeface="Times New Roman" panose="02020603050405020304" pitchFamily="18" charset="0"/>
                          <a:ea typeface="Verdana" panose="020B0604030504040204" pitchFamily="34" charset="0"/>
                          <a:cs typeface="Verdana" panose="020B0604030504040204" pitchFamily="34" charset="0"/>
                        </a:rPr>
                        <a:t>SE</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4">
                  <a:txBody>
                    <a:bodyPr/>
                    <a:lstStyle/>
                    <a:p>
                      <a:pPr marL="0" marR="0" algn="ctr">
                        <a:spcBef>
                          <a:spcPts val="0"/>
                        </a:spcBef>
                        <a:spcAft>
                          <a:spcPts val="0"/>
                        </a:spcAft>
                      </a:pPr>
                      <a:r>
                        <a:rPr lang="en-US" sz="1200" b="1">
                          <a:effectLst/>
                          <a:latin typeface="Times New Roman" panose="02020603050405020304" pitchFamily="18" charset="0"/>
                          <a:ea typeface="Calibri" panose="020F0502020204030204" pitchFamily="34" charset="0"/>
                          <a:cs typeface="Verdana" panose="020B0604030504040204" pitchFamily="34" charset="0"/>
                        </a:rPr>
                        <a:t>Digital Electronics</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200" b="1" dirty="0">
                          <a:effectLst/>
                          <a:latin typeface="Times New Roman" panose="02020603050405020304" pitchFamily="18" charset="0"/>
                          <a:ea typeface="Verdana" panose="020B0604030504040204" pitchFamily="34" charset="0"/>
                          <a:cs typeface="Verdana" panose="020B0604030504040204" pitchFamily="34" charset="0"/>
                        </a:rPr>
                        <a:t>C205.1</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3</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642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1">
                          <a:effectLst/>
                          <a:latin typeface="Times New Roman" panose="02020603050405020304" pitchFamily="18" charset="0"/>
                          <a:ea typeface="Verdana" panose="020B0604030504040204" pitchFamily="34" charset="0"/>
                          <a:cs typeface="Verdana" panose="020B0604030504040204" pitchFamily="34" charset="0"/>
                        </a:rPr>
                        <a:t>C205.2</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Verdana" panose="020B0604030504040204" pitchFamily="34" charset="0"/>
                          <a:cs typeface="Verdana" panose="020B0604030504040204" pitchFamily="34" charset="0"/>
                        </a:rPr>
                        <a:t>3</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642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1">
                          <a:effectLst/>
                          <a:latin typeface="Times New Roman" panose="02020603050405020304" pitchFamily="18" charset="0"/>
                          <a:ea typeface="Verdana" panose="020B0604030504040204" pitchFamily="34" charset="0"/>
                          <a:cs typeface="Verdana" panose="020B0604030504040204" pitchFamily="34" charset="0"/>
                        </a:rPr>
                        <a:t>C205.3</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3</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1</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6426">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b="1">
                          <a:effectLst/>
                          <a:latin typeface="Times New Roman" panose="02020603050405020304" pitchFamily="18" charset="0"/>
                          <a:ea typeface="Verdana" panose="020B0604030504040204" pitchFamily="34" charset="0"/>
                          <a:cs typeface="Verdana" panose="020B0604030504040204" pitchFamily="34" charset="0"/>
                        </a:rPr>
                        <a:t>C205.4</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3</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panose="02020603050405020304" pitchFamily="18" charset="0"/>
                          <a:ea typeface="Verdana" panose="020B0604030504040204" pitchFamily="34" charset="0"/>
                          <a:cs typeface="Verdana" panose="020B0604030504040204" pitchFamily="34" charset="0"/>
                        </a:rPr>
                        <a:t>1</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panose="02020603050405020304" pitchFamily="18" charset="0"/>
                          <a:ea typeface="Verdana" panose="020B0604030504040204" pitchFamily="34" charset="0"/>
                          <a:cs typeface="Verdana" panose="020B0604030504040204" pitchFamily="34" charset="0"/>
                        </a:rPr>
                        <a:t>1</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4797755"/>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7972452" cy="1285876"/>
          </a:xfrm>
        </p:spPr>
        <p:txBody>
          <a:bodyPr>
            <a:noAutofit/>
          </a:bodyPr>
          <a:lstStyle/>
          <a:p>
            <a:pPr algn="just"/>
            <a:r>
              <a:rPr lang="en-US" sz="2800" b="1" dirty="0">
                <a:solidFill>
                  <a:srgbClr val="D20000"/>
                </a:solidFill>
                <a:latin typeface="Cambria"/>
                <a:ea typeface="Verdana"/>
                <a:cs typeface="Times New Roman"/>
              </a:rPr>
              <a:t>Establish the correlation between the courses and POs and PSOs </a:t>
            </a:r>
            <a:endParaRPr lang="en-US" sz="2800" dirty="0"/>
          </a:p>
        </p:txBody>
      </p:sp>
      <p:sp>
        <p:nvSpPr>
          <p:cNvPr id="3" name="Content Placeholder 2"/>
          <p:cNvSpPr>
            <a:spLocks noGrp="1"/>
          </p:cNvSpPr>
          <p:nvPr>
            <p:ph sz="quarter" idx="1"/>
          </p:nvPr>
        </p:nvSpPr>
        <p:spPr>
          <a:xfrm>
            <a:off x="571472" y="1714488"/>
            <a:ext cx="8115328" cy="4305312"/>
          </a:xfrm>
        </p:spPr>
        <p:txBody>
          <a:bodyPr>
            <a:normAutofit/>
          </a:bodyPr>
          <a:lstStyle/>
          <a:p>
            <a:pPr marL="0" indent="0" algn="just">
              <a:buNone/>
            </a:pPr>
            <a:r>
              <a:rPr lang="en-US" sz="2000" dirty="0"/>
              <a:t>Program level Course-PO matrix of all courses INCLUDING first year courses </a:t>
            </a:r>
          </a:p>
        </p:txBody>
      </p:sp>
      <p:graphicFrame>
        <p:nvGraphicFramePr>
          <p:cNvPr id="6" name="Table 5"/>
          <p:cNvGraphicFramePr>
            <a:graphicFrameLocks noGrp="1"/>
          </p:cNvGraphicFramePr>
          <p:nvPr>
            <p:extLst>
              <p:ext uri="{D42A27DB-BD31-4B8C-83A1-F6EECF244321}">
                <p14:modId xmlns:p14="http://schemas.microsoft.com/office/powerpoint/2010/main" val="1047562457"/>
              </p:ext>
            </p:extLst>
          </p:nvPr>
        </p:nvGraphicFramePr>
        <p:xfrm>
          <a:off x="662886" y="2156494"/>
          <a:ext cx="7848601" cy="3101306"/>
        </p:xfrm>
        <a:graphic>
          <a:graphicData uri="http://schemas.openxmlformats.org/drawingml/2006/table">
            <a:tbl>
              <a:tblPr firstRow="1" firstCol="1" bandRow="1">
                <a:tableStyleId>{5C22544A-7EE6-4342-B048-85BDC9FD1C3A}</a:tableStyleId>
              </a:tblPr>
              <a:tblGrid>
                <a:gridCol w="1212818">
                  <a:extLst>
                    <a:ext uri="{9D8B030D-6E8A-4147-A177-3AD203B41FA5}">
                      <a16:colId xmlns:a16="http://schemas.microsoft.com/office/drawing/2014/main" val="20000"/>
                    </a:ext>
                  </a:extLst>
                </a:gridCol>
                <a:gridCol w="1212818">
                  <a:extLst>
                    <a:ext uri="{9D8B030D-6E8A-4147-A177-3AD203B41FA5}">
                      <a16:colId xmlns:a16="http://schemas.microsoft.com/office/drawing/2014/main" val="20001"/>
                    </a:ext>
                  </a:extLst>
                </a:gridCol>
                <a:gridCol w="452637">
                  <a:extLst>
                    <a:ext uri="{9D8B030D-6E8A-4147-A177-3AD203B41FA5}">
                      <a16:colId xmlns:a16="http://schemas.microsoft.com/office/drawing/2014/main" val="20002"/>
                    </a:ext>
                  </a:extLst>
                </a:gridCol>
                <a:gridCol w="451848">
                  <a:extLst>
                    <a:ext uri="{9D8B030D-6E8A-4147-A177-3AD203B41FA5}">
                      <a16:colId xmlns:a16="http://schemas.microsoft.com/office/drawing/2014/main" val="20003"/>
                    </a:ext>
                  </a:extLst>
                </a:gridCol>
                <a:gridCol w="451848">
                  <a:extLst>
                    <a:ext uri="{9D8B030D-6E8A-4147-A177-3AD203B41FA5}">
                      <a16:colId xmlns:a16="http://schemas.microsoft.com/office/drawing/2014/main" val="20004"/>
                    </a:ext>
                  </a:extLst>
                </a:gridCol>
                <a:gridCol w="451848">
                  <a:extLst>
                    <a:ext uri="{9D8B030D-6E8A-4147-A177-3AD203B41FA5}">
                      <a16:colId xmlns:a16="http://schemas.microsoft.com/office/drawing/2014/main" val="20005"/>
                    </a:ext>
                  </a:extLst>
                </a:gridCol>
                <a:gridCol w="451848">
                  <a:extLst>
                    <a:ext uri="{9D8B030D-6E8A-4147-A177-3AD203B41FA5}">
                      <a16:colId xmlns:a16="http://schemas.microsoft.com/office/drawing/2014/main" val="20006"/>
                    </a:ext>
                  </a:extLst>
                </a:gridCol>
                <a:gridCol w="451848">
                  <a:extLst>
                    <a:ext uri="{9D8B030D-6E8A-4147-A177-3AD203B41FA5}">
                      <a16:colId xmlns:a16="http://schemas.microsoft.com/office/drawing/2014/main" val="20007"/>
                    </a:ext>
                  </a:extLst>
                </a:gridCol>
                <a:gridCol w="451848">
                  <a:extLst>
                    <a:ext uri="{9D8B030D-6E8A-4147-A177-3AD203B41FA5}">
                      <a16:colId xmlns:a16="http://schemas.microsoft.com/office/drawing/2014/main" val="20008"/>
                    </a:ext>
                  </a:extLst>
                </a:gridCol>
                <a:gridCol w="451848">
                  <a:extLst>
                    <a:ext uri="{9D8B030D-6E8A-4147-A177-3AD203B41FA5}">
                      <a16:colId xmlns:a16="http://schemas.microsoft.com/office/drawing/2014/main" val="20009"/>
                    </a:ext>
                  </a:extLst>
                </a:gridCol>
                <a:gridCol w="451848">
                  <a:extLst>
                    <a:ext uri="{9D8B030D-6E8A-4147-A177-3AD203B41FA5}">
                      <a16:colId xmlns:a16="http://schemas.microsoft.com/office/drawing/2014/main" val="20010"/>
                    </a:ext>
                  </a:extLst>
                </a:gridCol>
                <a:gridCol w="451848">
                  <a:extLst>
                    <a:ext uri="{9D8B030D-6E8A-4147-A177-3AD203B41FA5}">
                      <a16:colId xmlns:a16="http://schemas.microsoft.com/office/drawing/2014/main" val="20011"/>
                    </a:ext>
                  </a:extLst>
                </a:gridCol>
                <a:gridCol w="451848">
                  <a:extLst>
                    <a:ext uri="{9D8B030D-6E8A-4147-A177-3AD203B41FA5}">
                      <a16:colId xmlns:a16="http://schemas.microsoft.com/office/drawing/2014/main" val="20012"/>
                    </a:ext>
                  </a:extLst>
                </a:gridCol>
                <a:gridCol w="451848">
                  <a:extLst>
                    <a:ext uri="{9D8B030D-6E8A-4147-A177-3AD203B41FA5}">
                      <a16:colId xmlns:a16="http://schemas.microsoft.com/office/drawing/2014/main" val="20013"/>
                    </a:ext>
                  </a:extLst>
                </a:gridCol>
              </a:tblGrid>
              <a:tr h="238562">
                <a:tc>
                  <a:txBody>
                    <a:bodyPr/>
                    <a:lstStyle/>
                    <a:p>
                      <a:pPr marL="0" marR="0" algn="ctr">
                        <a:spcBef>
                          <a:spcPts val="0"/>
                        </a:spcBef>
                        <a:spcAft>
                          <a:spcPts val="0"/>
                        </a:spcAft>
                      </a:pPr>
                      <a:r>
                        <a:rPr lang="en-US" sz="1200" dirty="0">
                          <a:effectLst/>
                        </a:rPr>
                        <a:t>Year</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dirty="0">
                          <a:effectLst/>
                        </a:rPr>
                        <a:t>Course</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1</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2</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4</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5</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6</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8</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9</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10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11</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12</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extLst>
                  <a:ext uri="{0D108BD9-81ED-4DB2-BD59-A6C34878D82A}">
                    <a16:rowId xmlns:a16="http://schemas.microsoft.com/office/drawing/2014/main" val="10000"/>
                  </a:ext>
                </a:extLst>
              </a:tr>
              <a:tr h="238562">
                <a:tc rowSpan="12">
                  <a:txBody>
                    <a:bodyPr/>
                    <a:lstStyle/>
                    <a:p>
                      <a:pPr marL="0" marR="0" algn="ctr">
                        <a:spcBef>
                          <a:spcPts val="0"/>
                        </a:spcBef>
                        <a:spcAft>
                          <a:spcPts val="0"/>
                        </a:spcAft>
                      </a:pPr>
                      <a:r>
                        <a:rPr lang="en-US" sz="1200" dirty="0">
                          <a:effectLst/>
                        </a:rPr>
                        <a:t>First Year</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vert="vert270" anchor="ctr"/>
                </a:tc>
                <a:tc>
                  <a:txBody>
                    <a:bodyPr/>
                    <a:lstStyle/>
                    <a:p>
                      <a:pPr marL="0" marR="0" algn="ctr">
                        <a:spcBef>
                          <a:spcPts val="0"/>
                        </a:spcBef>
                        <a:spcAft>
                          <a:spcPts val="0"/>
                        </a:spcAft>
                      </a:pPr>
                      <a:r>
                        <a:rPr lang="en-US" sz="1200">
                          <a:effectLst/>
                        </a:rPr>
                        <a:t>C101</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1"/>
                  </a:ext>
                </a:extLst>
              </a:tr>
              <a:tr h="238562">
                <a:tc vMerge="1">
                  <a:txBody>
                    <a:bodyPr/>
                    <a:lstStyle/>
                    <a:p>
                      <a:endParaRPr lang="en-US"/>
                    </a:p>
                  </a:txBody>
                  <a:tcPr/>
                </a:tc>
                <a:tc>
                  <a:txBody>
                    <a:bodyPr/>
                    <a:lstStyle/>
                    <a:p>
                      <a:pPr marL="0" marR="0" algn="ctr">
                        <a:spcBef>
                          <a:spcPts val="0"/>
                        </a:spcBef>
                        <a:spcAft>
                          <a:spcPts val="0"/>
                        </a:spcAft>
                      </a:pPr>
                      <a:r>
                        <a:rPr lang="en-US" sz="1200" dirty="0">
                          <a:effectLst/>
                        </a:rPr>
                        <a:t>C102</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2.33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2"/>
                  </a:ext>
                </a:extLst>
              </a:tr>
              <a:tr h="238562">
                <a:tc vMerge="1">
                  <a:txBody>
                    <a:bodyPr/>
                    <a:lstStyle/>
                    <a:p>
                      <a:endParaRPr lang="en-US"/>
                    </a:p>
                  </a:txBody>
                  <a:tcPr/>
                </a:tc>
                <a:tc>
                  <a:txBody>
                    <a:bodyPr/>
                    <a:lstStyle/>
                    <a:p>
                      <a:pPr marL="0" marR="0" algn="ctr">
                        <a:spcBef>
                          <a:spcPts val="0"/>
                        </a:spcBef>
                        <a:spcAft>
                          <a:spcPts val="0"/>
                        </a:spcAft>
                      </a:pPr>
                      <a:r>
                        <a:rPr lang="en-US" sz="1200" dirty="0">
                          <a:effectLst/>
                        </a:rPr>
                        <a:t>C103</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2.33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2.67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2.67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2.67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1.67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3"/>
                  </a:ext>
                </a:extLst>
              </a:tr>
              <a:tr h="238562">
                <a:tc vMerge="1">
                  <a:txBody>
                    <a:bodyPr/>
                    <a:lstStyle/>
                    <a:p>
                      <a:endParaRPr lang="en-US"/>
                    </a:p>
                  </a:txBody>
                  <a:tcPr/>
                </a:tc>
                <a:tc>
                  <a:txBody>
                    <a:bodyPr/>
                    <a:lstStyle/>
                    <a:p>
                      <a:pPr marL="0" marR="0" algn="ctr">
                        <a:spcBef>
                          <a:spcPts val="0"/>
                        </a:spcBef>
                        <a:spcAft>
                          <a:spcPts val="0"/>
                        </a:spcAft>
                      </a:pPr>
                      <a:r>
                        <a:rPr lang="en-US" sz="1200">
                          <a:effectLst/>
                        </a:rPr>
                        <a:t>C104</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dirty="0">
                          <a:effectLst/>
                        </a:rPr>
                        <a:t>3.00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3.00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4"/>
                  </a:ext>
                </a:extLst>
              </a:tr>
              <a:tr h="238562">
                <a:tc vMerge="1">
                  <a:txBody>
                    <a:bodyPr/>
                    <a:lstStyle/>
                    <a:p>
                      <a:endParaRPr lang="en-US"/>
                    </a:p>
                  </a:txBody>
                  <a:tcPr/>
                </a:tc>
                <a:tc>
                  <a:txBody>
                    <a:bodyPr/>
                    <a:lstStyle/>
                    <a:p>
                      <a:pPr marL="0" marR="0" algn="ctr">
                        <a:spcBef>
                          <a:spcPts val="0"/>
                        </a:spcBef>
                        <a:spcAft>
                          <a:spcPts val="0"/>
                        </a:spcAft>
                      </a:pPr>
                      <a:r>
                        <a:rPr lang="en-US" sz="1200">
                          <a:effectLst/>
                        </a:rPr>
                        <a:t>C105</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5"/>
                  </a:ext>
                </a:extLst>
              </a:tr>
              <a:tr h="238562">
                <a:tc vMerge="1">
                  <a:txBody>
                    <a:bodyPr/>
                    <a:lstStyle/>
                    <a:p>
                      <a:endParaRPr lang="en-US"/>
                    </a:p>
                  </a:txBody>
                  <a:tcPr/>
                </a:tc>
                <a:tc>
                  <a:txBody>
                    <a:bodyPr/>
                    <a:lstStyle/>
                    <a:p>
                      <a:pPr marL="0" marR="0" algn="ctr">
                        <a:spcBef>
                          <a:spcPts val="0"/>
                        </a:spcBef>
                        <a:spcAft>
                          <a:spcPts val="0"/>
                        </a:spcAft>
                      </a:pPr>
                      <a:r>
                        <a:rPr lang="en-US" sz="1200">
                          <a:effectLst/>
                        </a:rPr>
                        <a:t>C106</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2.50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2.00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6"/>
                  </a:ext>
                </a:extLst>
              </a:tr>
              <a:tr h="238562">
                <a:tc vMerge="1">
                  <a:txBody>
                    <a:bodyPr/>
                    <a:lstStyle/>
                    <a:p>
                      <a:endParaRPr lang="en-US"/>
                    </a:p>
                  </a:txBody>
                  <a:tcPr/>
                </a:tc>
                <a:tc>
                  <a:txBody>
                    <a:bodyPr/>
                    <a:lstStyle/>
                    <a:p>
                      <a:pPr marL="0" marR="0" algn="ctr">
                        <a:spcBef>
                          <a:spcPts val="0"/>
                        </a:spcBef>
                        <a:spcAft>
                          <a:spcPts val="0"/>
                        </a:spcAft>
                      </a:pPr>
                      <a:r>
                        <a:rPr lang="en-US" sz="1200">
                          <a:effectLst/>
                        </a:rPr>
                        <a:t>C107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7"/>
                  </a:ext>
                </a:extLst>
              </a:tr>
              <a:tr h="238562">
                <a:tc vMerge="1">
                  <a:txBody>
                    <a:bodyPr/>
                    <a:lstStyle/>
                    <a:p>
                      <a:endParaRPr lang="en-US"/>
                    </a:p>
                  </a:txBody>
                  <a:tcPr/>
                </a:tc>
                <a:tc>
                  <a:txBody>
                    <a:bodyPr/>
                    <a:lstStyle/>
                    <a:p>
                      <a:pPr marL="0" marR="0" algn="ctr">
                        <a:spcBef>
                          <a:spcPts val="0"/>
                        </a:spcBef>
                        <a:spcAft>
                          <a:spcPts val="0"/>
                        </a:spcAft>
                      </a:pPr>
                      <a:r>
                        <a:rPr lang="en-US" sz="1200">
                          <a:effectLst/>
                        </a:rPr>
                        <a:t>C108</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1.67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2.00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8"/>
                  </a:ext>
                </a:extLst>
              </a:tr>
              <a:tr h="238562">
                <a:tc vMerge="1">
                  <a:txBody>
                    <a:bodyPr/>
                    <a:lstStyle/>
                    <a:p>
                      <a:endParaRPr lang="en-US"/>
                    </a:p>
                  </a:txBody>
                  <a:tcPr/>
                </a:tc>
                <a:tc>
                  <a:txBody>
                    <a:bodyPr/>
                    <a:lstStyle/>
                    <a:p>
                      <a:pPr marL="0" marR="0" algn="ctr">
                        <a:spcBef>
                          <a:spcPts val="0"/>
                        </a:spcBef>
                        <a:spcAft>
                          <a:spcPts val="0"/>
                        </a:spcAft>
                      </a:pPr>
                      <a:r>
                        <a:rPr lang="en-US" sz="1200">
                          <a:effectLst/>
                        </a:rPr>
                        <a:t>C109</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1.33</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2.67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9"/>
                  </a:ext>
                </a:extLst>
              </a:tr>
              <a:tr h="238562">
                <a:tc vMerge="1">
                  <a:txBody>
                    <a:bodyPr/>
                    <a:lstStyle/>
                    <a:p>
                      <a:endParaRPr lang="en-US"/>
                    </a:p>
                  </a:txBody>
                  <a:tcPr/>
                </a:tc>
                <a:tc>
                  <a:txBody>
                    <a:bodyPr/>
                    <a:lstStyle/>
                    <a:p>
                      <a:pPr marL="0" marR="0" algn="ctr">
                        <a:spcBef>
                          <a:spcPts val="0"/>
                        </a:spcBef>
                        <a:spcAft>
                          <a:spcPts val="0"/>
                        </a:spcAft>
                      </a:pPr>
                      <a:r>
                        <a:rPr lang="en-US" sz="1200">
                          <a:effectLst/>
                        </a:rPr>
                        <a:t>C110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0.00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10"/>
                  </a:ext>
                </a:extLst>
              </a:tr>
              <a:tr h="238562">
                <a:tc vMerge="1">
                  <a:txBody>
                    <a:bodyPr/>
                    <a:lstStyle/>
                    <a:p>
                      <a:endParaRPr lang="en-US"/>
                    </a:p>
                  </a:txBody>
                  <a:tcPr/>
                </a:tc>
                <a:tc>
                  <a:txBody>
                    <a:bodyPr/>
                    <a:lstStyle/>
                    <a:p>
                      <a:pPr marL="0" marR="0" algn="ctr">
                        <a:spcBef>
                          <a:spcPts val="0"/>
                        </a:spcBef>
                        <a:spcAft>
                          <a:spcPts val="0"/>
                        </a:spcAft>
                      </a:pPr>
                      <a:r>
                        <a:rPr lang="en-US" sz="1200">
                          <a:effectLst/>
                        </a:rPr>
                        <a:t>C111</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2.67</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1.00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11"/>
                  </a:ext>
                </a:extLst>
              </a:tr>
              <a:tr h="238562">
                <a:tc vMerge="1">
                  <a:txBody>
                    <a:bodyPr/>
                    <a:lstStyle/>
                    <a:p>
                      <a:endParaRPr lang="en-US"/>
                    </a:p>
                  </a:txBody>
                  <a:tcPr/>
                </a:tc>
                <a:tc>
                  <a:txBody>
                    <a:bodyPr/>
                    <a:lstStyle/>
                    <a:p>
                      <a:pPr marL="0" marR="0" algn="ctr">
                        <a:spcBef>
                          <a:spcPts val="0"/>
                        </a:spcBef>
                        <a:spcAft>
                          <a:spcPts val="0"/>
                        </a:spcAft>
                      </a:pPr>
                      <a:r>
                        <a:rPr lang="en-US" sz="1200">
                          <a:effectLst/>
                        </a:rPr>
                        <a:t>C112</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b"/>
                </a:tc>
                <a:tc>
                  <a:txBody>
                    <a:bodyPr/>
                    <a:lstStyle/>
                    <a:p>
                      <a:pPr marL="0" marR="0" algn="ctr">
                        <a:spcBef>
                          <a:spcPts val="0"/>
                        </a:spcBef>
                        <a:spcAft>
                          <a:spcPts val="0"/>
                        </a:spcAft>
                      </a:pPr>
                      <a:r>
                        <a:rPr lang="en-US" sz="1200">
                          <a:effectLst/>
                        </a:rPr>
                        <a:t>3.00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2.00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1.50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a:effectLst/>
                        </a:rPr>
                        <a:t>0.00</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200" dirty="0">
                          <a:effectLst/>
                        </a:rPr>
                        <a:t>2.00</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6718283"/>
              </p:ext>
            </p:extLst>
          </p:nvPr>
        </p:nvGraphicFramePr>
        <p:xfrm>
          <a:off x="647729" y="5532585"/>
          <a:ext cx="7924799" cy="470694"/>
        </p:xfrm>
        <a:graphic>
          <a:graphicData uri="http://schemas.openxmlformats.org/drawingml/2006/table">
            <a:tbl>
              <a:tblPr firstRow="1" firstCol="1" bandRow="1">
                <a:tableStyleId>{5C22544A-7EE6-4342-B048-85BDC9FD1C3A}</a:tableStyleId>
              </a:tblPr>
              <a:tblGrid>
                <a:gridCol w="2123347">
                  <a:extLst>
                    <a:ext uri="{9D8B030D-6E8A-4147-A177-3AD203B41FA5}">
                      <a16:colId xmlns:a16="http://schemas.microsoft.com/office/drawing/2014/main" val="20000"/>
                    </a:ext>
                  </a:extLst>
                </a:gridCol>
                <a:gridCol w="484228">
                  <a:extLst>
                    <a:ext uri="{9D8B030D-6E8A-4147-A177-3AD203B41FA5}">
                      <a16:colId xmlns:a16="http://schemas.microsoft.com/office/drawing/2014/main" val="20001"/>
                    </a:ext>
                  </a:extLst>
                </a:gridCol>
                <a:gridCol w="483384">
                  <a:extLst>
                    <a:ext uri="{9D8B030D-6E8A-4147-A177-3AD203B41FA5}">
                      <a16:colId xmlns:a16="http://schemas.microsoft.com/office/drawing/2014/main" val="20002"/>
                    </a:ext>
                  </a:extLst>
                </a:gridCol>
                <a:gridCol w="483384">
                  <a:extLst>
                    <a:ext uri="{9D8B030D-6E8A-4147-A177-3AD203B41FA5}">
                      <a16:colId xmlns:a16="http://schemas.microsoft.com/office/drawing/2014/main" val="20003"/>
                    </a:ext>
                  </a:extLst>
                </a:gridCol>
                <a:gridCol w="483384">
                  <a:extLst>
                    <a:ext uri="{9D8B030D-6E8A-4147-A177-3AD203B41FA5}">
                      <a16:colId xmlns:a16="http://schemas.microsoft.com/office/drawing/2014/main" val="20004"/>
                    </a:ext>
                  </a:extLst>
                </a:gridCol>
                <a:gridCol w="483384">
                  <a:extLst>
                    <a:ext uri="{9D8B030D-6E8A-4147-A177-3AD203B41FA5}">
                      <a16:colId xmlns:a16="http://schemas.microsoft.com/office/drawing/2014/main" val="20005"/>
                    </a:ext>
                  </a:extLst>
                </a:gridCol>
                <a:gridCol w="483384">
                  <a:extLst>
                    <a:ext uri="{9D8B030D-6E8A-4147-A177-3AD203B41FA5}">
                      <a16:colId xmlns:a16="http://schemas.microsoft.com/office/drawing/2014/main" val="20006"/>
                    </a:ext>
                  </a:extLst>
                </a:gridCol>
                <a:gridCol w="483384">
                  <a:extLst>
                    <a:ext uri="{9D8B030D-6E8A-4147-A177-3AD203B41FA5}">
                      <a16:colId xmlns:a16="http://schemas.microsoft.com/office/drawing/2014/main" val="20007"/>
                    </a:ext>
                  </a:extLst>
                </a:gridCol>
                <a:gridCol w="483384">
                  <a:extLst>
                    <a:ext uri="{9D8B030D-6E8A-4147-A177-3AD203B41FA5}">
                      <a16:colId xmlns:a16="http://schemas.microsoft.com/office/drawing/2014/main" val="20008"/>
                    </a:ext>
                  </a:extLst>
                </a:gridCol>
                <a:gridCol w="483384">
                  <a:extLst>
                    <a:ext uri="{9D8B030D-6E8A-4147-A177-3AD203B41FA5}">
                      <a16:colId xmlns:a16="http://schemas.microsoft.com/office/drawing/2014/main" val="20009"/>
                    </a:ext>
                  </a:extLst>
                </a:gridCol>
                <a:gridCol w="483384">
                  <a:extLst>
                    <a:ext uri="{9D8B030D-6E8A-4147-A177-3AD203B41FA5}">
                      <a16:colId xmlns:a16="http://schemas.microsoft.com/office/drawing/2014/main" val="20010"/>
                    </a:ext>
                  </a:extLst>
                </a:gridCol>
                <a:gridCol w="483384">
                  <a:extLst>
                    <a:ext uri="{9D8B030D-6E8A-4147-A177-3AD203B41FA5}">
                      <a16:colId xmlns:a16="http://schemas.microsoft.com/office/drawing/2014/main" val="20011"/>
                    </a:ext>
                  </a:extLst>
                </a:gridCol>
                <a:gridCol w="483384">
                  <a:extLst>
                    <a:ext uri="{9D8B030D-6E8A-4147-A177-3AD203B41FA5}">
                      <a16:colId xmlns:a16="http://schemas.microsoft.com/office/drawing/2014/main" val="20012"/>
                    </a:ext>
                  </a:extLst>
                </a:gridCol>
              </a:tblGrid>
              <a:tr h="229607">
                <a:tc rowSpan="2">
                  <a:txBody>
                    <a:bodyPr/>
                    <a:lstStyle/>
                    <a:p>
                      <a:pPr marL="0" marR="0" algn="ctr">
                        <a:spcBef>
                          <a:spcPts val="0"/>
                        </a:spcBef>
                        <a:spcAft>
                          <a:spcPts val="0"/>
                        </a:spcAft>
                      </a:pPr>
                      <a:r>
                        <a:rPr lang="en-US" sz="1200">
                          <a:effectLst/>
                        </a:rPr>
                        <a:t>Average values of POs</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tc>
                  <a:txBody>
                    <a:bodyPr/>
                    <a:lstStyle/>
                    <a:p>
                      <a:pPr marL="0" marR="0" algn="ctr">
                        <a:spcBef>
                          <a:spcPts val="0"/>
                        </a:spcBef>
                        <a:spcAft>
                          <a:spcPts val="0"/>
                        </a:spcAft>
                      </a:pPr>
                      <a:r>
                        <a:rPr lang="en-US" sz="1000">
                          <a:effectLst/>
                        </a:rPr>
                        <a:t>2.54</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2.38</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1.92</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1.63</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1.75</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1.42</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1.29</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1.23</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1.53</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1.45</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1.36</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lgn="ctr">
                        <a:spcBef>
                          <a:spcPts val="0"/>
                        </a:spcBef>
                        <a:spcAft>
                          <a:spcPts val="0"/>
                        </a:spcAft>
                      </a:pPr>
                      <a:r>
                        <a:rPr lang="en-US" sz="1000">
                          <a:effectLst/>
                        </a:rPr>
                        <a:t>1.50</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0"/>
                  </a:ext>
                </a:extLst>
              </a:tr>
              <a:tr h="241087">
                <a:tc vMerge="1">
                  <a:txBody>
                    <a:bodyPr/>
                    <a:lstStyle/>
                    <a:p>
                      <a:endParaRPr lang="en-US"/>
                    </a:p>
                  </a:txBody>
                  <a:tcP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a:effectLst/>
                        </a:rPr>
                        <a:t> </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tc>
                  <a:txBody>
                    <a:bodyPr/>
                    <a:lstStyle/>
                    <a:p>
                      <a:pPr marL="0" marR="0">
                        <a:spcBef>
                          <a:spcPts val="0"/>
                        </a:spcBef>
                        <a:spcAft>
                          <a:spcPts val="0"/>
                        </a:spcAft>
                      </a:pPr>
                      <a:r>
                        <a:rPr lang="en-US" sz="1000" dirty="0">
                          <a:effectLst/>
                        </a:rPr>
                        <a:t>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8" name="TextBox 7"/>
          <p:cNvSpPr txBox="1"/>
          <p:nvPr/>
        </p:nvSpPr>
        <p:spPr>
          <a:xfrm>
            <a:off x="1219200" y="5257800"/>
            <a:ext cx="1752600" cy="369332"/>
          </a:xfrm>
          <a:prstGeom prst="rect">
            <a:avLst/>
          </a:prstGeom>
          <a:noFill/>
        </p:spPr>
        <p:txBody>
          <a:bodyPr wrap="square" rtlCol="0">
            <a:spAutoFit/>
          </a:bodyPr>
          <a:lstStyle/>
          <a:p>
            <a:r>
              <a:rPr lang="en-US" dirty="0"/>
              <a:t>----------</a:t>
            </a:r>
          </a:p>
        </p:txBody>
      </p:sp>
      <p:sp>
        <p:nvSpPr>
          <p:cNvPr id="9" name="Date Placeholder 8"/>
          <p:cNvSpPr>
            <a:spLocks noGrp="1"/>
          </p:cNvSpPr>
          <p:nvPr>
            <p:ph type="dt" sz="half" idx="10"/>
          </p:nvPr>
        </p:nvSpPr>
        <p:spPr/>
        <p:txBody>
          <a:bodyPr/>
          <a:lstStyle/>
          <a:p>
            <a:r>
              <a:rPr lang="en-US"/>
              <a:t>25/09/2023</a:t>
            </a:r>
          </a:p>
        </p:txBody>
      </p:sp>
      <p:sp>
        <p:nvSpPr>
          <p:cNvPr id="10" name="Footer Placeholder 9"/>
          <p:cNvSpPr>
            <a:spLocks noGrp="1"/>
          </p:cNvSpPr>
          <p:nvPr>
            <p:ph type="ftr" sz="quarter" idx="11"/>
          </p:nvPr>
        </p:nvSpPr>
        <p:spPr/>
        <p:txBody>
          <a:bodyPr/>
          <a:lstStyle/>
          <a:p>
            <a:r>
              <a:rPr lang="it-IT"/>
              <a:t>Prof. Urmila Patil         </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94814761"/>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373856"/>
            <a:ext cx="7758138" cy="715962"/>
          </a:xfrm>
        </p:spPr>
        <p:txBody>
          <a:bodyPr>
            <a:normAutofit/>
          </a:bodyPr>
          <a:lstStyle/>
          <a:p>
            <a:r>
              <a:rPr lang="en-US" sz="3200" b="1" dirty="0">
                <a:solidFill>
                  <a:srgbClr val="FF0000"/>
                </a:solidFill>
                <a:latin typeface="Perpetua" panose="02020502060401020303" pitchFamily="18" charset="0"/>
                <a:ea typeface="Verdana" panose="020B0604030504040204" pitchFamily="34" charset="0"/>
                <a:cs typeface="Verdana" panose="020B0604030504040204" pitchFamily="34" charset="0"/>
              </a:rPr>
              <a:t>Attainment of Course </a:t>
            </a:r>
            <a:r>
              <a:rPr lang="en-US" sz="3200" b="1" spc="10" dirty="0">
                <a:solidFill>
                  <a:srgbClr val="FF0000"/>
                </a:solidFill>
                <a:latin typeface="Perpetua" panose="02020502060401020303" pitchFamily="18" charset="0"/>
                <a:ea typeface="Verdana" panose="020B0604030504040204" pitchFamily="34" charset="0"/>
                <a:cs typeface="Verdana" panose="020B0604030504040204" pitchFamily="34" charset="0"/>
              </a:rPr>
              <a:t>Outcomes</a:t>
            </a:r>
            <a:endParaRPr lang="en-US" sz="3200" dirty="0">
              <a:solidFill>
                <a:srgbClr val="FF0000"/>
              </a:solidFill>
              <a:latin typeface="Perpetua" panose="02020502060401020303" pitchFamily="18" charset="0"/>
            </a:endParaRPr>
          </a:p>
        </p:txBody>
      </p:sp>
      <p:sp>
        <p:nvSpPr>
          <p:cNvPr id="3" name="Content Placeholder 2"/>
          <p:cNvSpPr>
            <a:spLocks noGrp="1"/>
          </p:cNvSpPr>
          <p:nvPr>
            <p:ph sz="quarter" idx="1"/>
          </p:nvPr>
        </p:nvSpPr>
        <p:spPr>
          <a:xfrm>
            <a:off x="323528" y="1219200"/>
            <a:ext cx="8363272" cy="4906963"/>
          </a:xfrm>
        </p:spPr>
        <p:txBody>
          <a:bodyPr>
            <a:normAutofit/>
          </a:bodyPr>
          <a:lstStyle/>
          <a:p>
            <a:pPr marL="457200" lvl="1" indent="0" algn="just">
              <a:lnSpc>
                <a:spcPct val="115000"/>
              </a:lnSpc>
              <a:spcBef>
                <a:spcPts val="0"/>
              </a:spcBef>
              <a:buNone/>
              <a:tabLst>
                <a:tab pos="0" algn="l"/>
              </a:tabLst>
            </a:pPr>
            <a:r>
              <a:rPr lang="en-US" dirty="0">
                <a:ea typeface="Verdana" panose="020B0604030504040204" pitchFamily="34" charset="0"/>
                <a:cs typeface="Verdana" panose="020B0604030504040204" pitchFamily="34" charset="0"/>
              </a:rPr>
              <a:t>Data collection processes for evaluation of CO attainment may include, but are not limited to, </a:t>
            </a:r>
          </a:p>
          <a:p>
            <a:pPr marL="800100" lvl="1" indent="-342900" algn="just">
              <a:lnSpc>
                <a:spcPct val="115000"/>
              </a:lnSpc>
              <a:spcBef>
                <a:spcPts val="0"/>
              </a:spcBef>
              <a:tabLst>
                <a:tab pos="0" algn="l"/>
              </a:tabLst>
            </a:pPr>
            <a:r>
              <a:rPr lang="en-US" dirty="0">
                <a:ea typeface="Verdana" panose="020B0604030504040204" pitchFamily="34" charset="0"/>
                <a:cs typeface="Verdana" panose="020B0604030504040204" pitchFamily="34" charset="0"/>
              </a:rPr>
              <a:t>Internal exam or tests/tutorial   questions </a:t>
            </a:r>
          </a:p>
          <a:p>
            <a:pPr marL="800100" lvl="1" indent="-342900" algn="just">
              <a:lnSpc>
                <a:spcPct val="115000"/>
              </a:lnSpc>
              <a:spcBef>
                <a:spcPts val="0"/>
              </a:spcBef>
              <a:tabLst>
                <a:tab pos="0" algn="l"/>
              </a:tabLst>
            </a:pPr>
            <a:r>
              <a:rPr lang="en-US" dirty="0">
                <a:ea typeface="Verdana" panose="020B0604030504040204" pitchFamily="34" charset="0"/>
                <a:cs typeface="Verdana" panose="020B0604030504040204" pitchFamily="34" charset="0"/>
              </a:rPr>
              <a:t>assignments </a:t>
            </a:r>
          </a:p>
          <a:p>
            <a:pPr marL="800100" lvl="1" indent="-342900" algn="just">
              <a:lnSpc>
                <a:spcPct val="115000"/>
              </a:lnSpc>
              <a:spcBef>
                <a:spcPts val="0"/>
              </a:spcBef>
              <a:tabLst>
                <a:tab pos="0" algn="l"/>
              </a:tabLst>
            </a:pPr>
            <a:r>
              <a:rPr lang="en-US" dirty="0">
                <a:ea typeface="Verdana" panose="020B0604030504040204" pitchFamily="34" charset="0"/>
                <a:cs typeface="Verdana" panose="020B0604030504040204" pitchFamily="34" charset="0"/>
              </a:rPr>
              <a:t>laboratory   tests  </a:t>
            </a:r>
          </a:p>
          <a:p>
            <a:pPr marL="800100" lvl="1" indent="-342900" algn="just">
              <a:lnSpc>
                <a:spcPct val="115000"/>
              </a:lnSpc>
              <a:spcBef>
                <a:spcPts val="0"/>
              </a:spcBef>
              <a:tabLst>
                <a:tab pos="0" algn="l"/>
              </a:tabLst>
            </a:pPr>
            <a:r>
              <a:rPr lang="en-US" dirty="0">
                <a:ea typeface="Verdana" panose="020B0604030504040204" pitchFamily="34" charset="0"/>
                <a:cs typeface="Verdana" panose="020B0604030504040204" pitchFamily="34" charset="0"/>
              </a:rPr>
              <a:t>project   evaluation </a:t>
            </a:r>
          </a:p>
          <a:p>
            <a:pPr marL="800100" lvl="1" indent="-342900" algn="just">
              <a:lnSpc>
                <a:spcPct val="115000"/>
              </a:lnSpc>
              <a:spcBef>
                <a:spcPts val="0"/>
              </a:spcBef>
              <a:tabLst>
                <a:tab pos="0" algn="l"/>
              </a:tabLst>
            </a:pPr>
            <a:r>
              <a:rPr lang="en-US" dirty="0">
                <a:ea typeface="Verdana" panose="020B0604030504040204" pitchFamily="34" charset="0"/>
                <a:cs typeface="Verdana" panose="020B0604030504040204" pitchFamily="34" charset="0"/>
              </a:rPr>
              <a:t>student portfolios   (A  portfolio   is  a   collection  of  artifacts   that   demonstrate   skills,  personal characteristics and accomplishments created by the student during study period)</a:t>
            </a:r>
          </a:p>
          <a:p>
            <a:endParaRPr lang="en-US" dirty="0"/>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D539-0A7F-DA25-4D12-DCFFB33A176E}"/>
              </a:ext>
            </a:extLst>
          </p:cNvPr>
          <p:cNvSpPr>
            <a:spLocks noGrp="1"/>
          </p:cNvSpPr>
          <p:nvPr>
            <p:ph type="title"/>
          </p:nvPr>
        </p:nvSpPr>
        <p:spPr>
          <a:xfrm>
            <a:off x="972152" y="692696"/>
            <a:ext cx="7772400" cy="778098"/>
          </a:xfrm>
        </p:spPr>
        <p:txBody>
          <a:bodyPr>
            <a:normAutofit/>
          </a:bodyPr>
          <a:lstStyle/>
          <a:p>
            <a:r>
              <a:rPr lang="en-IN" sz="3200" b="1" dirty="0">
                <a:solidFill>
                  <a:srgbClr val="C00000"/>
                </a:solidFill>
                <a:latin typeface="Cambria" panose="02040503050406030204" pitchFamily="18" charset="0"/>
                <a:ea typeface="Cambria" panose="02040503050406030204" pitchFamily="18" charset="0"/>
              </a:rPr>
              <a:t>Outcome Based Education</a:t>
            </a:r>
          </a:p>
        </p:txBody>
      </p:sp>
      <p:sp>
        <p:nvSpPr>
          <p:cNvPr id="3" name="Date Placeholder 2">
            <a:extLst>
              <a:ext uri="{FF2B5EF4-FFF2-40B4-BE49-F238E27FC236}">
                <a16:creationId xmlns:a16="http://schemas.microsoft.com/office/drawing/2014/main" id="{3EE62774-048C-E4B9-EBF6-A22BB12D897B}"/>
              </a:ext>
            </a:extLst>
          </p:cNvPr>
          <p:cNvSpPr>
            <a:spLocks noGrp="1"/>
          </p:cNvSpPr>
          <p:nvPr>
            <p:ph type="dt" sz="half" idx="10"/>
          </p:nvPr>
        </p:nvSpPr>
        <p:spPr/>
        <p:txBody>
          <a:bodyPr/>
          <a:lstStyle/>
          <a:p>
            <a:r>
              <a:rPr lang="en-US"/>
              <a:t>25/09/2023</a:t>
            </a:r>
          </a:p>
        </p:txBody>
      </p:sp>
      <p:sp>
        <p:nvSpPr>
          <p:cNvPr id="4" name="Footer Placeholder 3">
            <a:extLst>
              <a:ext uri="{FF2B5EF4-FFF2-40B4-BE49-F238E27FC236}">
                <a16:creationId xmlns:a16="http://schemas.microsoft.com/office/drawing/2014/main" id="{DF82DA43-0970-FD02-48C0-B27E9911A085}"/>
              </a:ext>
            </a:extLst>
          </p:cNvPr>
          <p:cNvSpPr>
            <a:spLocks noGrp="1"/>
          </p:cNvSpPr>
          <p:nvPr>
            <p:ph type="ftr" sz="quarter" idx="11"/>
          </p:nvPr>
        </p:nvSpPr>
        <p:spPr/>
        <p:txBody>
          <a:bodyPr/>
          <a:lstStyle/>
          <a:p>
            <a:r>
              <a:rPr lang="it-IT"/>
              <a:t>Prof. Urmila Patil         </a:t>
            </a:r>
            <a:endParaRPr lang="en-US"/>
          </a:p>
        </p:txBody>
      </p:sp>
      <p:sp>
        <p:nvSpPr>
          <p:cNvPr id="5" name="Slide Number Placeholder 4">
            <a:extLst>
              <a:ext uri="{FF2B5EF4-FFF2-40B4-BE49-F238E27FC236}">
                <a16:creationId xmlns:a16="http://schemas.microsoft.com/office/drawing/2014/main" id="{60A4842F-7C35-507C-7272-8B27E651E8CB}"/>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6" name="Content Placeholder 5">
            <a:extLst>
              <a:ext uri="{FF2B5EF4-FFF2-40B4-BE49-F238E27FC236}">
                <a16:creationId xmlns:a16="http://schemas.microsoft.com/office/drawing/2014/main" id="{4244436E-6718-3C5F-C896-A224405786FC}"/>
              </a:ext>
            </a:extLst>
          </p:cNvPr>
          <p:cNvSpPr>
            <a:spLocks noGrp="1"/>
          </p:cNvSpPr>
          <p:nvPr>
            <p:ph sz="quarter" idx="1"/>
          </p:nvPr>
        </p:nvSpPr>
        <p:spPr>
          <a:xfrm>
            <a:off x="755576" y="1772816"/>
            <a:ext cx="7931224" cy="4246984"/>
          </a:xfrm>
        </p:spPr>
        <p:txBody>
          <a:bodyPr>
            <a:normAutofit/>
          </a:bodyPr>
          <a:lstStyle/>
          <a:p>
            <a:pPr algn="just">
              <a:lnSpc>
                <a:spcPct val="150000"/>
              </a:lnSpc>
            </a:pPr>
            <a:r>
              <a:rPr lang="en-US" sz="2000" b="0" i="0" u="none" strike="noStrike" baseline="0" dirty="0">
                <a:ea typeface="Calibri" panose="020F0502020204030204" pitchFamily="34" charset="0"/>
                <a:cs typeface="Calibri" panose="020F0502020204030204" pitchFamily="34" charset="0"/>
              </a:rPr>
              <a:t>Outcome-Based Education (OBE) is a student-centric teaching and learning methodology in which the course delivery, assessment are planned to achieve stated objectives (goals) and outcomes. </a:t>
            </a:r>
          </a:p>
          <a:p>
            <a:pPr algn="just">
              <a:lnSpc>
                <a:spcPct val="150000"/>
              </a:lnSpc>
            </a:pPr>
            <a:r>
              <a:rPr lang="en-US" sz="2000" b="0" i="0" u="none" strike="noStrike" baseline="0" dirty="0">
                <a:ea typeface="Calibri" panose="020F0502020204030204" pitchFamily="34" charset="0"/>
                <a:cs typeface="Calibri" panose="020F0502020204030204" pitchFamily="34" charset="0"/>
              </a:rPr>
              <a:t> Starting with a clear picture of what is important for students to be able to do…</a:t>
            </a:r>
          </a:p>
          <a:p>
            <a:pPr algn="just">
              <a:lnSpc>
                <a:spcPct val="150000"/>
              </a:lnSpc>
            </a:pPr>
            <a:r>
              <a:rPr lang="en-US" sz="2000" b="0" i="0" u="none" strike="noStrike" baseline="0" dirty="0">
                <a:ea typeface="Calibri" panose="020F0502020204030204" pitchFamily="34" charset="0"/>
                <a:cs typeface="Calibri" panose="020F0502020204030204" pitchFamily="34" charset="0"/>
              </a:rPr>
              <a:t>Then organizing the curriculum, </a:t>
            </a:r>
            <a:r>
              <a:rPr lang="en-US" sz="2000" b="0" i="0" u="none" strike="noStrike" baseline="0" dirty="0" err="1">
                <a:ea typeface="Calibri" panose="020F0502020204030204" pitchFamily="34" charset="0"/>
                <a:cs typeface="Calibri" panose="020F0502020204030204" pitchFamily="34" charset="0"/>
              </a:rPr>
              <a:t>delivary</a:t>
            </a:r>
            <a:r>
              <a:rPr lang="en-US" sz="2000" b="0" i="0" u="none" strike="noStrike" baseline="0" dirty="0">
                <a:ea typeface="Calibri" panose="020F0502020204030204" pitchFamily="34" charset="0"/>
                <a:cs typeface="Calibri" panose="020F0502020204030204" pitchFamily="34" charset="0"/>
              </a:rPr>
              <a:t> and assessment to make sure learning happens…</a:t>
            </a:r>
            <a:endParaRPr lang="en-IN" sz="1800" b="0" i="0" u="none" strike="noStrike" baseline="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0794144"/>
      </p:ext>
    </p:ext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7901014" cy="715962"/>
          </a:xfrm>
        </p:spPr>
        <p:txBody>
          <a:bodyPr>
            <a:normAutofit/>
          </a:bodyPr>
          <a:lstStyle/>
          <a:p>
            <a:r>
              <a:rPr lang="en-US" sz="3200" b="1" dirty="0">
                <a:solidFill>
                  <a:srgbClr val="FF0000"/>
                </a:solidFill>
                <a:latin typeface="Perpetua" panose="02020502060401020303" pitchFamily="18" charset="0"/>
                <a:ea typeface="Verdana" panose="020B0604030504040204" pitchFamily="34" charset="0"/>
                <a:cs typeface="Verdana" panose="020B0604030504040204" pitchFamily="34" charset="0"/>
              </a:rPr>
              <a:t>Attainment of Course </a:t>
            </a:r>
            <a:r>
              <a:rPr lang="en-US" sz="3200" b="1" spc="10" dirty="0">
                <a:solidFill>
                  <a:srgbClr val="FF0000"/>
                </a:solidFill>
                <a:latin typeface="Perpetua" panose="02020502060401020303" pitchFamily="18" charset="0"/>
                <a:ea typeface="Verdana" panose="020B0604030504040204" pitchFamily="34" charset="0"/>
                <a:cs typeface="Verdana" panose="020B0604030504040204" pitchFamily="34" charset="0"/>
              </a:rPr>
              <a:t>Outcomes</a:t>
            </a:r>
            <a:endParaRPr lang="en-US" sz="3200" dirty="0">
              <a:solidFill>
                <a:srgbClr val="FF0000"/>
              </a:solidFill>
              <a:latin typeface="Perpetua" panose="02020502060401020303" pitchFamily="18" charset="0"/>
            </a:endParaRPr>
          </a:p>
        </p:txBody>
      </p:sp>
      <p:pic>
        <p:nvPicPr>
          <p:cNvPr id="1026" name="Picture 2"/>
          <p:cNvPicPr>
            <a:picLocks noGrp="1" noChangeAspect="1" noChangeArrowheads="1"/>
          </p:cNvPicPr>
          <p:nvPr>
            <p:ph sz="quarter" idx="1"/>
          </p:nvPr>
        </p:nvPicPr>
        <p:blipFill rotWithShape="1">
          <a:blip r:embed="rId2"/>
          <a:srcRect b="4811"/>
          <a:stretch/>
        </p:blipFill>
        <p:spPr bwMode="auto">
          <a:xfrm>
            <a:off x="1187624" y="1102302"/>
            <a:ext cx="6552728" cy="4948602"/>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618040" cy="715962"/>
          </a:xfrm>
        </p:spPr>
        <p:txBody>
          <a:bodyPr>
            <a:normAutofit/>
          </a:bodyPr>
          <a:lstStyle/>
          <a:p>
            <a:r>
              <a:rPr lang="en-US" sz="3200" b="1" dirty="0">
                <a:solidFill>
                  <a:srgbClr val="FF0000"/>
                </a:solidFill>
                <a:latin typeface="Times New Roman" panose="02020603050405020304" pitchFamily="18" charset="0"/>
                <a:ea typeface="Verdana" panose="020B0604030504040204" pitchFamily="34" charset="0"/>
                <a:cs typeface="Verdana" panose="020B0604030504040204" pitchFamily="34" charset="0"/>
              </a:rPr>
              <a:t>Attainment of Course </a:t>
            </a:r>
            <a:r>
              <a:rPr lang="en-US" sz="3200" b="1" spc="10" dirty="0">
                <a:solidFill>
                  <a:srgbClr val="FF0000"/>
                </a:solidFill>
                <a:latin typeface="Times New Roman" panose="02020603050405020304" pitchFamily="18" charset="0"/>
                <a:ea typeface="Verdana" panose="020B0604030504040204" pitchFamily="34" charset="0"/>
                <a:cs typeface="Verdana" panose="020B0604030504040204" pitchFamily="34" charset="0"/>
              </a:rPr>
              <a:t>Outcomes</a:t>
            </a:r>
            <a:endParaRPr lang="en-US" sz="3200" dirty="0">
              <a:solidFill>
                <a:srgbClr val="FF0000"/>
              </a:solidFill>
            </a:endParaRPr>
          </a:p>
        </p:txBody>
      </p:sp>
      <p:sp>
        <p:nvSpPr>
          <p:cNvPr id="3" name="Content Placeholder 2"/>
          <p:cNvSpPr>
            <a:spLocks noGrp="1"/>
          </p:cNvSpPr>
          <p:nvPr>
            <p:ph sz="quarter" idx="1"/>
          </p:nvPr>
        </p:nvSpPr>
        <p:spPr>
          <a:xfrm>
            <a:off x="457200" y="1219200"/>
            <a:ext cx="8229600" cy="4906963"/>
          </a:xfrm>
        </p:spPr>
        <p:txBody>
          <a:bodyPr>
            <a:normAutofit/>
          </a:bodyPr>
          <a:lstStyle/>
          <a:p>
            <a:pPr marL="457200" lvl="1" indent="0">
              <a:lnSpc>
                <a:spcPct val="115000"/>
              </a:lnSpc>
              <a:spcBef>
                <a:spcPts val="0"/>
              </a:spcBef>
              <a:buNone/>
              <a:tabLst>
                <a:tab pos="0" algn="l"/>
              </a:tabLst>
            </a:pPr>
            <a:r>
              <a:rPr lang="en-US" sz="2400" b="1" dirty="0">
                <a:solidFill>
                  <a:srgbClr val="7030A0"/>
                </a:solidFill>
              </a:rPr>
              <a:t>Record the attainment of Course Outcomes of all courses with respect to set attainment levels </a:t>
            </a:r>
          </a:p>
          <a:p>
            <a:pPr marL="457200" lvl="1" indent="0">
              <a:lnSpc>
                <a:spcPct val="115000"/>
              </a:lnSpc>
              <a:spcBef>
                <a:spcPts val="0"/>
              </a:spcBef>
              <a:buNone/>
              <a:tabLst>
                <a:tab pos="0" algn="l"/>
              </a:tabLst>
            </a:pPr>
            <a:r>
              <a:rPr lang="en-US" dirty="0"/>
              <a:t>The attainment levels shall be set considering average performance levels in the university examination or any higher value set as target for the assessment years. </a:t>
            </a:r>
          </a:p>
          <a:p>
            <a:pPr marL="457200" lvl="1" indent="0">
              <a:lnSpc>
                <a:spcPct val="115000"/>
              </a:lnSpc>
              <a:spcBef>
                <a:spcPts val="0"/>
              </a:spcBef>
              <a:buNone/>
              <a:tabLst>
                <a:tab pos="0" algn="l"/>
              </a:tabLst>
            </a:pPr>
            <a:r>
              <a:rPr lang="en-US" dirty="0"/>
              <a:t>Attainment level is to be measured in terms of student performance in internal assessments with respect to the Course Outcomes of a course in addition to the performance in the University examination</a:t>
            </a: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546032" cy="715962"/>
          </a:xfrm>
        </p:spPr>
        <p:txBody>
          <a:bodyPr>
            <a:normAutofit/>
          </a:bodyPr>
          <a:lstStyle/>
          <a:p>
            <a:r>
              <a:rPr lang="en-US" sz="3200" b="1" dirty="0">
                <a:solidFill>
                  <a:srgbClr val="FF0000"/>
                </a:solidFill>
                <a:latin typeface="Times New Roman" panose="02020603050405020304" pitchFamily="18" charset="0"/>
                <a:ea typeface="Verdana" panose="020B0604030504040204" pitchFamily="34" charset="0"/>
                <a:cs typeface="Verdana" panose="020B0604030504040204" pitchFamily="34" charset="0"/>
              </a:rPr>
              <a:t> Attainment of Course </a:t>
            </a:r>
            <a:r>
              <a:rPr lang="en-US" sz="3200" b="1" spc="10" dirty="0">
                <a:solidFill>
                  <a:srgbClr val="FF0000"/>
                </a:solidFill>
                <a:latin typeface="Times New Roman" panose="02020603050405020304" pitchFamily="18" charset="0"/>
                <a:ea typeface="Verdana" panose="020B0604030504040204" pitchFamily="34" charset="0"/>
                <a:cs typeface="Verdana" panose="020B0604030504040204" pitchFamily="34" charset="0"/>
              </a:rPr>
              <a:t>Outcomes</a:t>
            </a:r>
            <a:endParaRPr lang="en-US" sz="3200" dirty="0">
              <a:solidFill>
                <a:srgbClr val="FF0000"/>
              </a:solidFill>
            </a:endParaRPr>
          </a:p>
        </p:txBody>
      </p:sp>
      <p:pic>
        <p:nvPicPr>
          <p:cNvPr id="2051" name="Picture 3"/>
          <p:cNvPicPr>
            <a:picLocks noGrp="1" noChangeAspect="1" noChangeArrowheads="1"/>
          </p:cNvPicPr>
          <p:nvPr>
            <p:ph sz="quarter" idx="1"/>
          </p:nvPr>
        </p:nvPicPr>
        <p:blipFill>
          <a:blip r:embed="rId2"/>
          <a:srcRect/>
          <a:stretch>
            <a:fillRect/>
          </a:stretch>
        </p:blipFill>
        <p:spPr bwMode="auto">
          <a:xfrm>
            <a:off x="1000100" y="1071546"/>
            <a:ext cx="7400925" cy="2928958"/>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642910" y="4071942"/>
            <a:ext cx="7715304" cy="1211952"/>
          </a:xfrm>
          <a:prstGeom prst="rect">
            <a:avLst/>
          </a:prstGeom>
          <a:noFill/>
          <a:ln w="9525">
            <a:noFill/>
            <a:miter lim="800000"/>
            <a:headEnd/>
            <a:tailEnd/>
          </a:ln>
          <a:effectLst/>
        </p:spPr>
      </p:pic>
      <p:sp>
        <p:nvSpPr>
          <p:cNvPr id="8" name="Rectangle 7"/>
          <p:cNvSpPr/>
          <p:nvPr/>
        </p:nvSpPr>
        <p:spPr>
          <a:xfrm>
            <a:off x="928662" y="5429264"/>
            <a:ext cx="7643866" cy="646331"/>
          </a:xfrm>
          <a:prstGeom prst="rect">
            <a:avLst/>
          </a:prstGeom>
        </p:spPr>
        <p:txBody>
          <a:bodyPr wrap="square">
            <a:spAutoFit/>
          </a:bodyPr>
          <a:lstStyle/>
          <a:p>
            <a:r>
              <a:rPr lang="en-US" dirty="0"/>
              <a:t>Where, PP- Theory Paper, TW- Term work, OE- Online Exam, OR – Oral, T- No. of Assessment tools</a:t>
            </a:r>
          </a:p>
        </p:txBody>
      </p:sp>
      <p:sp>
        <p:nvSpPr>
          <p:cNvPr id="7" name="Date Placeholder 6"/>
          <p:cNvSpPr>
            <a:spLocks noGrp="1"/>
          </p:cNvSpPr>
          <p:nvPr>
            <p:ph type="dt" sz="half" idx="10"/>
          </p:nvPr>
        </p:nvSpPr>
        <p:spPr/>
        <p:txBody>
          <a:bodyPr/>
          <a:lstStyle/>
          <a:p>
            <a:r>
              <a:rPr lang="en-US"/>
              <a:t>25/09/2023</a:t>
            </a:r>
          </a:p>
        </p:txBody>
      </p:sp>
      <p:sp>
        <p:nvSpPr>
          <p:cNvPr id="9" name="Footer Placeholder 8"/>
          <p:cNvSpPr>
            <a:spLocks noGrp="1"/>
          </p:cNvSpPr>
          <p:nvPr>
            <p:ph type="ftr" sz="quarter" idx="11"/>
          </p:nvPr>
        </p:nvSpPr>
        <p:spPr/>
        <p:txBody>
          <a:bodyPr/>
          <a:lstStyle/>
          <a:p>
            <a:r>
              <a:rPr lang="it-IT"/>
              <a:t>Prof. Urmila Patil         </a:t>
            </a: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704856" cy="715962"/>
          </a:xfrm>
        </p:spPr>
        <p:txBody>
          <a:bodyPr>
            <a:normAutofit/>
          </a:bodyPr>
          <a:lstStyle/>
          <a:p>
            <a:r>
              <a:rPr lang="en-US" sz="3200" b="1" dirty="0">
                <a:solidFill>
                  <a:srgbClr val="FF0000"/>
                </a:solidFill>
                <a:latin typeface="Times New Roman" panose="02020603050405020304" pitchFamily="18" charset="0"/>
                <a:ea typeface="Verdana" panose="020B0604030504040204" pitchFamily="34" charset="0"/>
                <a:cs typeface="Verdana" panose="020B0604030504040204" pitchFamily="34" charset="0"/>
              </a:rPr>
              <a:t>Attainment of Course </a:t>
            </a:r>
            <a:r>
              <a:rPr lang="en-US" sz="3200" b="1" spc="10" dirty="0">
                <a:solidFill>
                  <a:srgbClr val="FF0000"/>
                </a:solidFill>
                <a:latin typeface="Times New Roman" panose="02020603050405020304" pitchFamily="18" charset="0"/>
                <a:ea typeface="Verdana" panose="020B0604030504040204" pitchFamily="34" charset="0"/>
                <a:cs typeface="Verdana" panose="020B0604030504040204" pitchFamily="34" charset="0"/>
              </a:rPr>
              <a:t>Outcomes</a:t>
            </a:r>
            <a:endParaRPr lang="en-US" sz="3200" dirty="0">
              <a:solidFill>
                <a:srgbClr val="FF0000"/>
              </a:solidFill>
            </a:endParaRPr>
          </a:p>
        </p:txBody>
      </p:sp>
      <p:sp>
        <p:nvSpPr>
          <p:cNvPr id="3" name="Content Placeholder 2"/>
          <p:cNvSpPr>
            <a:spLocks noGrp="1"/>
          </p:cNvSpPr>
          <p:nvPr>
            <p:ph sz="quarter" idx="1"/>
          </p:nvPr>
        </p:nvSpPr>
        <p:spPr>
          <a:xfrm>
            <a:off x="357158" y="1071546"/>
            <a:ext cx="8329642" cy="5054617"/>
          </a:xfrm>
        </p:spPr>
        <p:txBody>
          <a:bodyPr>
            <a:noAutofit/>
          </a:bodyPr>
          <a:lstStyle/>
          <a:p>
            <a:pPr marL="457200" lvl="1" indent="0" algn="just">
              <a:lnSpc>
                <a:spcPct val="115000"/>
              </a:lnSpc>
              <a:spcBef>
                <a:spcPts val="0"/>
              </a:spcBef>
              <a:buNone/>
              <a:tabLst>
                <a:tab pos="0" algn="l"/>
              </a:tabLst>
            </a:pPr>
            <a:r>
              <a:rPr lang="en-US" sz="1800" b="1" dirty="0"/>
              <a:t> </a:t>
            </a:r>
            <a:r>
              <a:rPr lang="en-US" sz="2000" b="1" dirty="0"/>
              <a:t>Measuring CO attainment through Internal Assessments: </a:t>
            </a:r>
          </a:p>
          <a:p>
            <a:pPr marL="457200" lvl="1" indent="0" algn="just">
              <a:lnSpc>
                <a:spcPct val="115000"/>
              </a:lnSpc>
              <a:spcBef>
                <a:spcPts val="0"/>
              </a:spcBef>
              <a:buNone/>
              <a:tabLst>
                <a:tab pos="0" algn="l"/>
              </a:tabLst>
            </a:pPr>
            <a:r>
              <a:rPr lang="en-US" sz="2000" dirty="0"/>
              <a:t>Example : Mid-term test 1 addresses C202.1 and C202.2. Out of the maximum 20 marks for this test 12 marks are associated with C202.1 and 8 marks are associated with C202.2. </a:t>
            </a:r>
          </a:p>
          <a:p>
            <a:pPr marL="457200" lvl="1" indent="0" algn="just">
              <a:lnSpc>
                <a:spcPct val="115000"/>
              </a:lnSpc>
              <a:spcBef>
                <a:spcPts val="0"/>
              </a:spcBef>
              <a:buNone/>
              <a:tabLst>
                <a:tab pos="0" algn="l"/>
              </a:tabLst>
            </a:pPr>
            <a:r>
              <a:rPr lang="en-US" sz="2000" dirty="0"/>
              <a:t>Attainment Level 1: 60% students scoring more than 60% marks out of the relevant maximum marks. </a:t>
            </a:r>
          </a:p>
          <a:p>
            <a:pPr marL="457200" lvl="1" indent="0" algn="just">
              <a:lnSpc>
                <a:spcPct val="115000"/>
              </a:lnSpc>
              <a:spcBef>
                <a:spcPts val="0"/>
              </a:spcBef>
              <a:buNone/>
              <a:tabLst>
                <a:tab pos="0" algn="l"/>
              </a:tabLst>
            </a:pPr>
            <a:r>
              <a:rPr lang="en-US" sz="2000" dirty="0"/>
              <a:t>Attainment Level 2: 70% students scoring more than 60%</a:t>
            </a:r>
          </a:p>
          <a:p>
            <a:pPr marL="457200" lvl="1" indent="0" algn="just">
              <a:lnSpc>
                <a:spcPct val="115000"/>
              </a:lnSpc>
              <a:spcBef>
                <a:spcPts val="0"/>
              </a:spcBef>
              <a:buNone/>
              <a:tabLst>
                <a:tab pos="0" algn="l"/>
              </a:tabLst>
            </a:pPr>
            <a:r>
              <a:rPr lang="en-US" sz="2000" dirty="0"/>
              <a:t>Attainment Level 3: 80% students scoring more than 60%</a:t>
            </a:r>
          </a:p>
          <a:p>
            <a:pPr marL="457200" lvl="1" indent="0" algn="just">
              <a:lnSpc>
                <a:spcPct val="115000"/>
              </a:lnSpc>
              <a:spcBef>
                <a:spcPts val="0"/>
              </a:spcBef>
              <a:buNone/>
              <a:tabLst>
                <a:tab pos="0" algn="l"/>
              </a:tabLst>
            </a:pPr>
            <a:r>
              <a:rPr lang="en-US" sz="2000" dirty="0"/>
              <a:t>Attainment is measured in terms of actual percentage of students getting set percentage of marks. If targets are achieved then the C202.1 and C202.2 are attained for that year. Program is expected to set higher targets for the following years as a part of continuous improvement. </a:t>
            </a:r>
          </a:p>
          <a:p>
            <a:pPr marL="457200" lvl="1" indent="0" algn="just">
              <a:lnSpc>
                <a:spcPct val="115000"/>
              </a:lnSpc>
              <a:spcBef>
                <a:spcPts val="0"/>
              </a:spcBef>
              <a:buNone/>
              <a:tabLst>
                <a:tab pos="0" algn="l"/>
              </a:tabLst>
            </a:pPr>
            <a:r>
              <a:rPr lang="en-US" sz="2000" dirty="0"/>
              <a:t>If targets are not achieved the program should put in place an action plan to attain the target in subsequent years. </a:t>
            </a:r>
            <a:endParaRPr lang="en-US" sz="2000" i="1" dirty="0"/>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ctr"/>
            <a:r>
              <a:rPr lang="en-US" sz="3200" b="1" dirty="0">
                <a:solidFill>
                  <a:srgbClr val="FF0000"/>
                </a:solidFill>
                <a:latin typeface="Times New Roman" panose="02020603050405020304" pitchFamily="18" charset="0"/>
                <a:ea typeface="Verdana" panose="020B0604030504040204" pitchFamily="34" charset="0"/>
                <a:cs typeface="Verdana" panose="020B0604030504040204" pitchFamily="34" charset="0"/>
              </a:rPr>
              <a:t>3.2 Attainment of Course </a:t>
            </a:r>
            <a:r>
              <a:rPr lang="en-US" sz="3200" b="1" spc="10" dirty="0">
                <a:solidFill>
                  <a:srgbClr val="FF0000"/>
                </a:solidFill>
                <a:latin typeface="Times New Roman" panose="02020603050405020304" pitchFamily="18" charset="0"/>
                <a:ea typeface="Verdana" panose="020B0604030504040204" pitchFamily="34" charset="0"/>
                <a:cs typeface="Verdana" panose="020B0604030504040204" pitchFamily="34" charset="0"/>
              </a:rPr>
              <a:t>Outcomes</a:t>
            </a:r>
            <a:endParaRPr lang="en-US" sz="3200" dirty="0">
              <a:solidFill>
                <a:srgbClr val="FF0000"/>
              </a:solidFill>
            </a:endParaRPr>
          </a:p>
        </p:txBody>
      </p:sp>
      <p:sp>
        <p:nvSpPr>
          <p:cNvPr id="7" name="Rectangle 6"/>
          <p:cNvSpPr/>
          <p:nvPr/>
        </p:nvSpPr>
        <p:spPr>
          <a:xfrm>
            <a:off x="428596" y="1071546"/>
            <a:ext cx="8215370" cy="941796"/>
          </a:xfrm>
          <a:prstGeom prst="rect">
            <a:avLst/>
          </a:prstGeom>
        </p:spPr>
        <p:txBody>
          <a:bodyPr wrap="square">
            <a:spAutoFit/>
          </a:bodyPr>
          <a:lstStyle/>
          <a:p>
            <a:pPr lvl="1" algn="just">
              <a:lnSpc>
                <a:spcPct val="115000"/>
              </a:lnSpc>
              <a:tabLst>
                <a:tab pos="0" algn="l"/>
              </a:tabLst>
            </a:pPr>
            <a:r>
              <a:rPr lang="en-US" sz="2400" b="1" dirty="0">
                <a:solidFill>
                  <a:srgbClr val="7030A0"/>
                </a:solidFill>
              </a:rPr>
              <a:t>3.2.2. Record the attainment of Course Outcomes of all courses with respect to set attainment levels (40)</a:t>
            </a:r>
          </a:p>
        </p:txBody>
      </p:sp>
      <p:pic>
        <p:nvPicPr>
          <p:cNvPr id="2052" name="Picture 4"/>
          <p:cNvPicPr>
            <a:picLocks noChangeAspect="1" noChangeArrowheads="1"/>
          </p:cNvPicPr>
          <p:nvPr/>
        </p:nvPicPr>
        <p:blipFill>
          <a:blip r:embed="rId2"/>
          <a:srcRect/>
          <a:stretch>
            <a:fillRect/>
          </a:stretch>
        </p:blipFill>
        <p:spPr bwMode="auto">
          <a:xfrm>
            <a:off x="571472" y="4572008"/>
            <a:ext cx="8186765" cy="771525"/>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a:t>25/09/2023</a:t>
            </a:r>
          </a:p>
        </p:txBody>
      </p:sp>
      <p:sp>
        <p:nvSpPr>
          <p:cNvPr id="9" name="Footer Placeholder 8"/>
          <p:cNvSpPr>
            <a:spLocks noGrp="1"/>
          </p:cNvSpPr>
          <p:nvPr>
            <p:ph type="ftr" sz="quarter" idx="11"/>
          </p:nvPr>
        </p:nvSpPr>
        <p:spPr/>
        <p:txBody>
          <a:bodyPr/>
          <a:lstStyle/>
          <a:p>
            <a:r>
              <a:rPr lang="it-IT"/>
              <a:t>Prof. Urmila Patil         </a:t>
            </a:r>
            <a:endParaRPr lang="en-US" dirty="0"/>
          </a:p>
        </p:txBody>
      </p:sp>
      <p:sp>
        <p:nvSpPr>
          <p:cNvPr id="11" name="Content Placeholder 10"/>
          <p:cNvSpPr>
            <a:spLocks noGrp="1"/>
          </p:cNvSpPr>
          <p:nvPr>
            <p:ph sz="quarter" idx="1"/>
          </p:nvPr>
        </p:nvSpPr>
        <p:spPr>
          <a:xfrm>
            <a:off x="714348" y="1447800"/>
            <a:ext cx="7972452" cy="3409960"/>
          </a:xfrm>
        </p:spPr>
        <p:txBody>
          <a:bodyPr/>
          <a:lstStyle/>
          <a:p>
            <a:pPr marL="457200" lvl="1" indent="0" algn="just">
              <a:lnSpc>
                <a:spcPct val="115000"/>
              </a:lnSpc>
              <a:spcBef>
                <a:spcPts val="0"/>
              </a:spcBef>
              <a:buNone/>
              <a:tabLst>
                <a:tab pos="0" algn="l"/>
              </a:tabLst>
            </a:pPr>
            <a:r>
              <a:rPr lang="en-US" sz="2000" b="1" dirty="0"/>
              <a:t> </a:t>
            </a:r>
          </a:p>
          <a:p>
            <a:pPr marL="457200" lvl="1" indent="0" algn="just">
              <a:lnSpc>
                <a:spcPct val="115000"/>
              </a:lnSpc>
              <a:spcBef>
                <a:spcPts val="0"/>
              </a:spcBef>
              <a:buNone/>
              <a:tabLst>
                <a:tab pos="0" algn="l"/>
              </a:tabLst>
            </a:pPr>
            <a:endParaRPr lang="en-US" sz="2000" b="1" dirty="0"/>
          </a:p>
          <a:p>
            <a:pPr marL="457200" lvl="1" indent="0" algn="just">
              <a:lnSpc>
                <a:spcPct val="115000"/>
              </a:lnSpc>
              <a:spcBef>
                <a:spcPts val="0"/>
              </a:spcBef>
              <a:buNone/>
              <a:tabLst>
                <a:tab pos="0" algn="l"/>
              </a:tabLst>
            </a:pPr>
            <a:r>
              <a:rPr lang="en-US" sz="2000" b="1" dirty="0"/>
              <a:t>Measuring CO attainment through Internal Assessments: </a:t>
            </a:r>
          </a:p>
          <a:p>
            <a:pPr marL="457200" lvl="1" indent="0" algn="just">
              <a:lnSpc>
                <a:spcPct val="115000"/>
              </a:lnSpc>
              <a:spcBef>
                <a:spcPts val="0"/>
              </a:spcBef>
              <a:buNone/>
              <a:tabLst>
                <a:tab pos="0" algn="l"/>
              </a:tabLst>
            </a:pPr>
            <a:r>
              <a:rPr lang="en-US" sz="2000" dirty="0"/>
              <a:t>Target may be stated in terms of percentage of students getting more than class average marks or set by the program in each of the associated COs in the assessment instruments (midterm tests, assignments, mini projects, reports and presentations etc. as mapped with the COs)</a:t>
            </a:r>
            <a:endParaRPr lang="en-US" sz="2000" i="1" dirty="0"/>
          </a:p>
          <a:p>
            <a:endParaRPr lang="en-US"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a:bodyPr>
          <a:lstStyle/>
          <a:p>
            <a:r>
              <a:rPr lang="en-US" sz="3200" b="1" dirty="0">
                <a:solidFill>
                  <a:srgbClr val="FF0000"/>
                </a:solidFill>
                <a:latin typeface="Perpetua" panose="02020502060401020303" pitchFamily="18" charset="0"/>
                <a:ea typeface="Verdana" panose="020B0604030504040204" pitchFamily="34" charset="0"/>
                <a:cs typeface="Verdana" panose="020B0604030504040204" pitchFamily="34" charset="0"/>
              </a:rPr>
              <a:t>Attainment of Course </a:t>
            </a:r>
            <a:r>
              <a:rPr lang="en-US" sz="3200" b="1" spc="10" dirty="0">
                <a:solidFill>
                  <a:srgbClr val="FF0000"/>
                </a:solidFill>
                <a:latin typeface="Perpetua" panose="02020502060401020303" pitchFamily="18" charset="0"/>
                <a:ea typeface="Verdana" panose="020B0604030504040204" pitchFamily="34" charset="0"/>
                <a:cs typeface="Verdana" panose="020B0604030504040204" pitchFamily="34" charset="0"/>
              </a:rPr>
              <a:t>Outcomes</a:t>
            </a:r>
            <a:endParaRPr lang="en-US" sz="3200" dirty="0">
              <a:latin typeface="Perpetua" panose="02020502060401020303" pitchFamily="18" charset="0"/>
            </a:endParaRPr>
          </a:p>
        </p:txBody>
      </p:sp>
      <p:sp>
        <p:nvSpPr>
          <p:cNvPr id="3" name="Content Placeholder 2"/>
          <p:cNvSpPr>
            <a:spLocks noGrp="1"/>
          </p:cNvSpPr>
          <p:nvPr>
            <p:ph sz="quarter" idx="1"/>
          </p:nvPr>
        </p:nvSpPr>
        <p:spPr>
          <a:xfrm>
            <a:off x="714348" y="1142984"/>
            <a:ext cx="7800972" cy="4840303"/>
          </a:xfrm>
        </p:spPr>
        <p:txBody>
          <a:bodyPr>
            <a:normAutofit/>
          </a:bodyPr>
          <a:lstStyle/>
          <a:p>
            <a:pPr marL="457200" lvl="1" indent="0">
              <a:lnSpc>
                <a:spcPct val="115000"/>
              </a:lnSpc>
              <a:spcBef>
                <a:spcPts val="0"/>
              </a:spcBef>
              <a:buNone/>
              <a:tabLst>
                <a:tab pos="0" algn="l"/>
              </a:tabLst>
            </a:pPr>
            <a:r>
              <a:rPr lang="en-US" sz="2000" b="1" dirty="0"/>
              <a:t>Measuring Course Outcomes attained through University Examinations </a:t>
            </a:r>
          </a:p>
          <a:p>
            <a:pPr marL="57150" indent="0">
              <a:lnSpc>
                <a:spcPct val="115000"/>
              </a:lnSpc>
              <a:spcBef>
                <a:spcPts val="0"/>
              </a:spcBef>
              <a:tabLst>
                <a:tab pos="0" algn="l"/>
              </a:tabLst>
            </a:pPr>
            <a:r>
              <a:rPr lang="en-US" sz="2000" dirty="0"/>
              <a:t>  Attainment Level 1: 60% students scoring more than University average 	percentage marks or set attainment level in the final examination. </a:t>
            </a:r>
          </a:p>
          <a:p>
            <a:r>
              <a:rPr lang="en-US" sz="2000" dirty="0"/>
              <a:t>Attainment Level 2: 70% students</a:t>
            </a:r>
          </a:p>
          <a:p>
            <a:r>
              <a:rPr lang="en-US" sz="2000" dirty="0"/>
              <a:t>Attainment Level 3: 80% students</a:t>
            </a:r>
          </a:p>
          <a:p>
            <a:r>
              <a:rPr lang="en-US" sz="2000" dirty="0"/>
              <a:t>Attainment is measured in terms of actual percentage of students getting set percentage of marks.</a:t>
            </a:r>
          </a:p>
          <a:p>
            <a:r>
              <a:rPr lang="en-US" sz="2000" dirty="0"/>
              <a:t>If targets are achieved then all the COs are attained for that year.</a:t>
            </a:r>
          </a:p>
          <a:p>
            <a:r>
              <a:rPr lang="en-US" sz="2000" dirty="0"/>
              <a:t>Program is expected to set higher targets for the following years as a part of continuous improvement. </a:t>
            </a:r>
          </a:p>
          <a:p>
            <a:r>
              <a:rPr lang="en-US" sz="2000" dirty="0"/>
              <a:t>If targets are not achieved the program should put in place an action plan to attain the target in subsequent years. </a:t>
            </a: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988" y="509186"/>
            <a:ext cx="7474024" cy="715962"/>
          </a:xfrm>
        </p:spPr>
        <p:txBody>
          <a:bodyPr>
            <a:normAutofit/>
          </a:bodyPr>
          <a:lstStyle/>
          <a:p>
            <a:r>
              <a:rPr lang="en-US" sz="3200" b="1" dirty="0">
                <a:solidFill>
                  <a:srgbClr val="FF0000"/>
                </a:solidFill>
                <a:latin typeface="Perpetua" panose="02020502060401020303" pitchFamily="18" charset="0"/>
                <a:ea typeface="Verdana" panose="020B0604030504040204" pitchFamily="34" charset="0"/>
                <a:cs typeface="Verdana" panose="020B0604030504040204" pitchFamily="34" charset="0"/>
              </a:rPr>
              <a:t>Attainment of Course </a:t>
            </a:r>
            <a:r>
              <a:rPr lang="en-US" sz="3200" b="1" spc="10" dirty="0">
                <a:solidFill>
                  <a:srgbClr val="FF0000"/>
                </a:solidFill>
                <a:latin typeface="Perpetua" panose="02020502060401020303" pitchFamily="18" charset="0"/>
                <a:ea typeface="Verdana" panose="020B0604030504040204" pitchFamily="34" charset="0"/>
                <a:cs typeface="Verdana" panose="020B0604030504040204" pitchFamily="34" charset="0"/>
              </a:rPr>
              <a:t>Outcomes</a:t>
            </a:r>
            <a:endParaRPr lang="en-US" sz="3200" dirty="0">
              <a:solidFill>
                <a:srgbClr val="FF0000"/>
              </a:solidFill>
              <a:latin typeface="Perpetua" panose="02020502060401020303" pitchFamily="18" charset="0"/>
            </a:endParaRPr>
          </a:p>
        </p:txBody>
      </p:sp>
      <p:sp>
        <p:nvSpPr>
          <p:cNvPr id="3" name="Content Placeholder 2"/>
          <p:cNvSpPr>
            <a:spLocks noGrp="1"/>
          </p:cNvSpPr>
          <p:nvPr>
            <p:ph sz="quarter" idx="1"/>
          </p:nvPr>
        </p:nvSpPr>
        <p:spPr>
          <a:xfrm>
            <a:off x="467544" y="1340768"/>
            <a:ext cx="8219256" cy="4785395"/>
          </a:xfrm>
        </p:spPr>
        <p:txBody>
          <a:bodyPr>
            <a:normAutofit/>
          </a:bodyPr>
          <a:lstStyle/>
          <a:p>
            <a:pPr marL="457200" lvl="1" indent="0" algn="just">
              <a:lnSpc>
                <a:spcPct val="115000"/>
              </a:lnSpc>
              <a:spcBef>
                <a:spcPts val="0"/>
              </a:spcBef>
              <a:buNone/>
              <a:tabLst>
                <a:tab pos="0" algn="l"/>
              </a:tabLst>
            </a:pPr>
            <a:r>
              <a:rPr lang="en-US" sz="2000" dirty="0"/>
              <a:t>Attainment through University Examination: Substantial i.e. 3 </a:t>
            </a:r>
          </a:p>
          <a:p>
            <a:pPr marL="457200" lvl="1" indent="0" algn="just">
              <a:lnSpc>
                <a:spcPct val="115000"/>
              </a:lnSpc>
              <a:spcBef>
                <a:spcPts val="0"/>
              </a:spcBef>
              <a:buNone/>
              <a:tabLst>
                <a:tab pos="0" algn="l"/>
              </a:tabLst>
            </a:pPr>
            <a:r>
              <a:rPr lang="en-US" sz="2000" dirty="0"/>
              <a:t>Attainment through Internal Assessment: Moderate i.e. 2 </a:t>
            </a:r>
          </a:p>
          <a:p>
            <a:pPr marL="457200" lvl="1" indent="0" algn="just">
              <a:lnSpc>
                <a:spcPct val="115000"/>
              </a:lnSpc>
              <a:spcBef>
                <a:spcPts val="0"/>
              </a:spcBef>
              <a:buNone/>
              <a:tabLst>
                <a:tab pos="0" algn="l"/>
              </a:tabLst>
            </a:pPr>
            <a:r>
              <a:rPr lang="en-US" sz="2000" dirty="0"/>
              <a:t>Assuming 60% weightage to University examination and 40% weightage to Internal assessment, the attainment calculations will be </a:t>
            </a:r>
          </a:p>
          <a:p>
            <a:pPr marL="457200" lvl="1" indent="0" algn="just">
              <a:lnSpc>
                <a:spcPct val="115000"/>
              </a:lnSpc>
              <a:spcBef>
                <a:spcPts val="0"/>
              </a:spcBef>
              <a:buNone/>
              <a:tabLst>
                <a:tab pos="0" algn="l"/>
              </a:tabLst>
            </a:pPr>
            <a:r>
              <a:rPr lang="en-US" sz="2000" dirty="0"/>
              <a:t>60% of 3 + 40% of 2 = 1.8 + 0.8 = 2.6</a:t>
            </a:r>
          </a:p>
          <a:p>
            <a:pPr marL="457200" lvl="1" indent="0" algn="just">
              <a:lnSpc>
                <a:spcPct val="115000"/>
              </a:lnSpc>
              <a:spcBef>
                <a:spcPts val="0"/>
              </a:spcBef>
              <a:buNone/>
              <a:tabLst>
                <a:tab pos="0" algn="l"/>
              </a:tabLst>
            </a:pPr>
            <a:endParaRPr lang="en-US" sz="2000" dirty="0"/>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26</a:t>
            </a:fld>
            <a:endParaRPr lang="en-US"/>
          </a:p>
        </p:txBody>
      </p:sp>
      <p:pic>
        <p:nvPicPr>
          <p:cNvPr id="4" name="Picture 2">
            <a:extLst>
              <a:ext uri="{FF2B5EF4-FFF2-40B4-BE49-F238E27FC236}">
                <a16:creationId xmlns:a16="http://schemas.microsoft.com/office/drawing/2014/main" id="{1ED9A571-91C7-C431-8960-99AF8A2024C2}"/>
              </a:ext>
            </a:extLst>
          </p:cNvPr>
          <p:cNvPicPr>
            <a:picLocks noChangeAspect="1" noChangeArrowheads="1"/>
          </p:cNvPicPr>
          <p:nvPr/>
        </p:nvPicPr>
        <p:blipFill>
          <a:blip r:embed="rId2"/>
          <a:srcRect/>
          <a:stretch>
            <a:fillRect/>
          </a:stretch>
        </p:blipFill>
        <p:spPr bwMode="auto">
          <a:xfrm>
            <a:off x="3259758" y="3132912"/>
            <a:ext cx="3688506" cy="3007460"/>
          </a:xfrm>
          <a:prstGeom prst="rect">
            <a:avLst/>
          </a:prstGeom>
          <a:noFill/>
          <a:ln w="9525">
            <a:noFill/>
            <a:miter lim="800000"/>
            <a:headEnd/>
            <a:tailEnd/>
          </a:ln>
          <a:effectLst/>
        </p:spPr>
      </p:pic>
    </p:spTree>
    <p:extLst>
      <p:ext uri="{BB962C8B-B14F-4D97-AF65-F5344CB8AC3E}">
        <p14:creationId xmlns:p14="http://schemas.microsoft.com/office/powerpoint/2010/main" val="746733890"/>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rotWithShape="1">
          <a:blip r:embed="rId2"/>
          <a:srcRect b="4420"/>
          <a:stretch/>
        </p:blipFill>
        <p:spPr bwMode="auto">
          <a:xfrm>
            <a:off x="357158" y="285728"/>
            <a:ext cx="8572560" cy="5924572"/>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92877" y="1340768"/>
            <a:ext cx="8358246" cy="425804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r>
              <a:rPr lang="en-US"/>
              <a:t>25/09/2023</a:t>
            </a:r>
          </a:p>
        </p:txBody>
      </p:sp>
      <p:sp>
        <p:nvSpPr>
          <p:cNvPr id="5" name="Footer Placeholder 4"/>
          <p:cNvSpPr>
            <a:spLocks noGrp="1"/>
          </p:cNvSpPr>
          <p:nvPr>
            <p:ph type="ftr" sz="quarter" idx="11"/>
          </p:nvPr>
        </p:nvSpPr>
        <p:spPr/>
        <p:txBody>
          <a:bodyPr/>
          <a:lstStyle/>
          <a:p>
            <a:r>
              <a:rPr lang="it-IT"/>
              <a:t>Prof. Urmila Patil         </a:t>
            </a:r>
            <a:endParaRPr lang="en-US"/>
          </a:p>
        </p:txBody>
      </p:sp>
      <p:sp>
        <p:nvSpPr>
          <p:cNvPr id="7" name="Rectangle 6"/>
          <p:cNvSpPr/>
          <p:nvPr/>
        </p:nvSpPr>
        <p:spPr>
          <a:xfrm>
            <a:off x="857224" y="357166"/>
            <a:ext cx="7786742" cy="584775"/>
          </a:xfrm>
          <a:prstGeom prst="rect">
            <a:avLst/>
          </a:prstGeom>
        </p:spPr>
        <p:txBody>
          <a:bodyPr wrap="square">
            <a:spAutoFit/>
          </a:bodyPr>
          <a:lstStyle/>
          <a:p>
            <a:r>
              <a:rPr lang="en-US" sz="3200" b="1" dirty="0">
                <a:solidFill>
                  <a:srgbClr val="FF0000"/>
                </a:solidFill>
                <a:latin typeface="Times New Roman" pitchFamily="18" charset="0"/>
                <a:cs typeface="Times New Roman" pitchFamily="18" charset="0"/>
              </a:rPr>
              <a:t>Attainment of POs and PSOs</a:t>
            </a:r>
            <a:endParaRPr lang="en-US" sz="3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85728"/>
            <a:ext cx="7729534" cy="1001714"/>
          </a:xfrm>
        </p:spPr>
        <p:txBody>
          <a:bodyPr>
            <a:noAutofit/>
          </a:bodyPr>
          <a:lstStyle/>
          <a:p>
            <a:r>
              <a:rPr lang="en-US" sz="3200" b="1" dirty="0">
                <a:solidFill>
                  <a:srgbClr val="FF0000"/>
                </a:solidFill>
                <a:latin typeface="Times New Roman" pitchFamily="18" charset="0"/>
                <a:cs typeface="Times New Roman" pitchFamily="18" charset="0"/>
              </a:rPr>
              <a:t>Attainment of POs and PSOs</a:t>
            </a:r>
          </a:p>
        </p:txBody>
      </p:sp>
      <p:sp>
        <p:nvSpPr>
          <p:cNvPr id="3" name="Content Placeholder 2"/>
          <p:cNvSpPr>
            <a:spLocks noGrp="1"/>
          </p:cNvSpPr>
          <p:nvPr>
            <p:ph sz="quarter" idx="1"/>
          </p:nvPr>
        </p:nvSpPr>
        <p:spPr>
          <a:xfrm>
            <a:off x="457200" y="1500174"/>
            <a:ext cx="8229600" cy="4625989"/>
          </a:xfrm>
        </p:spPr>
        <p:txBody>
          <a:bodyPr>
            <a:normAutofit lnSpcReduction="10000"/>
          </a:bodyPr>
          <a:lstStyle/>
          <a:p>
            <a:pPr marL="457200" lvl="1" indent="0">
              <a:lnSpc>
                <a:spcPct val="115000"/>
              </a:lnSpc>
              <a:spcBef>
                <a:spcPts val="0"/>
              </a:spcBef>
              <a:buNone/>
              <a:tabLst>
                <a:tab pos="0" algn="l"/>
              </a:tabLst>
            </a:pPr>
            <a:r>
              <a:rPr lang="en-US" sz="2400" b="1" dirty="0">
                <a:solidFill>
                  <a:srgbClr val="7030A0"/>
                </a:solidFill>
              </a:rPr>
              <a:t>Provide results of evaluation of each PO &amp; PSO</a:t>
            </a:r>
            <a:r>
              <a:rPr lang="en-US" sz="2400" dirty="0">
                <a:solidFill>
                  <a:srgbClr val="7030A0"/>
                </a:solidFill>
              </a:rPr>
              <a:t> </a:t>
            </a:r>
          </a:p>
          <a:p>
            <a:pPr marL="457200" lvl="1" indent="0">
              <a:lnSpc>
                <a:spcPct val="115000"/>
              </a:lnSpc>
              <a:spcBef>
                <a:spcPts val="0"/>
              </a:spcBef>
              <a:buNone/>
              <a:tabLst>
                <a:tab pos="0" algn="l"/>
              </a:tabLst>
            </a:pPr>
            <a:r>
              <a:rPr lang="en-US" sz="2000" dirty="0"/>
              <a:t>Example:</a:t>
            </a:r>
          </a:p>
          <a:p>
            <a:pPr marL="457200" lvl="1" indent="0" algn="just">
              <a:lnSpc>
                <a:spcPct val="115000"/>
              </a:lnSpc>
              <a:spcBef>
                <a:spcPts val="0"/>
              </a:spcBef>
              <a:buNone/>
              <a:tabLst>
                <a:tab pos="0" algn="l"/>
              </a:tabLst>
            </a:pPr>
            <a:r>
              <a:rPr lang="en-US" sz="2200" dirty="0"/>
              <a:t>1. It is assumed that a particular PO has been mapped to four courses C2O1, C3O2, C3O3 and C4O1</a:t>
            </a:r>
          </a:p>
          <a:p>
            <a:pPr marL="457200" lvl="1" indent="0" algn="just">
              <a:lnSpc>
                <a:spcPct val="115000"/>
              </a:lnSpc>
              <a:spcBef>
                <a:spcPts val="0"/>
              </a:spcBef>
              <a:buNone/>
              <a:tabLst>
                <a:tab pos="0" algn="l"/>
              </a:tabLst>
            </a:pPr>
            <a:r>
              <a:rPr lang="en-US" sz="2200" dirty="0"/>
              <a:t>2. The attainment level for each of the four courses will be as given in 3,2,2 </a:t>
            </a:r>
          </a:p>
          <a:p>
            <a:pPr marL="457200" lvl="1" indent="0" algn="just">
              <a:lnSpc>
                <a:spcPct val="115000"/>
              </a:lnSpc>
              <a:spcBef>
                <a:spcPts val="0"/>
              </a:spcBef>
              <a:buNone/>
              <a:tabLst>
                <a:tab pos="0" algn="l"/>
              </a:tabLst>
            </a:pPr>
            <a:r>
              <a:rPr lang="en-US" sz="2200" dirty="0"/>
              <a:t>3. PO attainment level will be based on attainment levels of direct assessment and indirect assessment</a:t>
            </a:r>
          </a:p>
          <a:p>
            <a:pPr marL="457200" lvl="1" indent="0" algn="just">
              <a:lnSpc>
                <a:spcPct val="115000"/>
              </a:lnSpc>
              <a:spcBef>
                <a:spcPts val="0"/>
              </a:spcBef>
              <a:buNone/>
              <a:tabLst>
                <a:tab pos="0" algn="l"/>
              </a:tabLst>
            </a:pPr>
            <a:r>
              <a:rPr lang="en-US" sz="2200" dirty="0"/>
              <a:t>4. For affiliated, non-autonomous colleges, for overall attainment level 80% </a:t>
            </a:r>
            <a:r>
              <a:rPr lang="en-US" sz="2200" dirty="0" err="1"/>
              <a:t>weightage</a:t>
            </a:r>
            <a:r>
              <a:rPr lang="en-US" sz="2200" dirty="0"/>
              <a:t> may be given to direct assessment and 20% </a:t>
            </a:r>
            <a:r>
              <a:rPr lang="en-US" sz="2200" dirty="0" err="1"/>
              <a:t>weightage</a:t>
            </a:r>
            <a:r>
              <a:rPr lang="en-US" sz="2200" dirty="0"/>
              <a:t> to indirect assessment through surveys from students(largely), employers (to some extent).</a:t>
            </a:r>
          </a:p>
          <a:p>
            <a:pPr marL="457200" lvl="1" indent="0" algn="just">
              <a:lnSpc>
                <a:spcPct val="115000"/>
              </a:lnSpc>
              <a:spcBef>
                <a:spcPts val="0"/>
              </a:spcBef>
              <a:buNone/>
              <a:tabLst>
                <a:tab pos="0" algn="l"/>
              </a:tabLst>
            </a:pPr>
            <a:r>
              <a:rPr lang="en-US" sz="2200" dirty="0"/>
              <a:t> Program may have different </a:t>
            </a:r>
            <a:r>
              <a:rPr lang="en-US" sz="2200" dirty="0" err="1"/>
              <a:t>weightages</a:t>
            </a:r>
            <a:r>
              <a:rPr lang="en-US" sz="2200" dirty="0"/>
              <a:t> with appropriate justification. </a:t>
            </a:r>
            <a:endParaRPr lang="en-US" sz="2200" i="1" dirty="0"/>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FF925-DD51-7E96-7C54-30C9CDDF5D5B}"/>
              </a:ext>
            </a:extLst>
          </p:cNvPr>
          <p:cNvSpPr>
            <a:spLocks noGrp="1"/>
          </p:cNvSpPr>
          <p:nvPr>
            <p:ph type="title"/>
          </p:nvPr>
        </p:nvSpPr>
        <p:spPr/>
        <p:txBody>
          <a:bodyPr>
            <a:normAutofit/>
          </a:bodyPr>
          <a:lstStyle/>
          <a:p>
            <a:r>
              <a:rPr lang="en-IN" sz="3200" b="1" dirty="0">
                <a:solidFill>
                  <a:srgbClr val="C00000"/>
                </a:solidFill>
                <a:latin typeface="Cambria" panose="02040503050406030204" pitchFamily="18" charset="0"/>
                <a:ea typeface="Cambria" panose="02040503050406030204" pitchFamily="18" charset="0"/>
              </a:rPr>
              <a:t>Outcome Based Education</a:t>
            </a:r>
            <a:endParaRPr lang="en-IN" sz="3200" dirty="0"/>
          </a:p>
        </p:txBody>
      </p:sp>
      <p:sp>
        <p:nvSpPr>
          <p:cNvPr id="3" name="Date Placeholder 2">
            <a:extLst>
              <a:ext uri="{FF2B5EF4-FFF2-40B4-BE49-F238E27FC236}">
                <a16:creationId xmlns:a16="http://schemas.microsoft.com/office/drawing/2014/main" id="{BC28B749-D135-E8B0-0B67-E004843D7015}"/>
              </a:ext>
            </a:extLst>
          </p:cNvPr>
          <p:cNvSpPr>
            <a:spLocks noGrp="1"/>
          </p:cNvSpPr>
          <p:nvPr>
            <p:ph type="dt" sz="half" idx="10"/>
          </p:nvPr>
        </p:nvSpPr>
        <p:spPr/>
        <p:txBody>
          <a:bodyPr/>
          <a:lstStyle/>
          <a:p>
            <a:r>
              <a:rPr lang="en-US"/>
              <a:t>25/09/2023</a:t>
            </a:r>
          </a:p>
        </p:txBody>
      </p:sp>
      <p:sp>
        <p:nvSpPr>
          <p:cNvPr id="4" name="Footer Placeholder 3">
            <a:extLst>
              <a:ext uri="{FF2B5EF4-FFF2-40B4-BE49-F238E27FC236}">
                <a16:creationId xmlns:a16="http://schemas.microsoft.com/office/drawing/2014/main" id="{84D2D3F8-ED83-A3F1-31FE-75E0676EA1F0}"/>
              </a:ext>
            </a:extLst>
          </p:cNvPr>
          <p:cNvSpPr>
            <a:spLocks noGrp="1"/>
          </p:cNvSpPr>
          <p:nvPr>
            <p:ph type="ftr" sz="quarter" idx="11"/>
          </p:nvPr>
        </p:nvSpPr>
        <p:spPr/>
        <p:txBody>
          <a:bodyPr/>
          <a:lstStyle/>
          <a:p>
            <a:r>
              <a:rPr lang="it-IT"/>
              <a:t>Prof. Urmila Patil         </a:t>
            </a:r>
            <a:endParaRPr lang="en-US"/>
          </a:p>
        </p:txBody>
      </p:sp>
      <p:sp>
        <p:nvSpPr>
          <p:cNvPr id="5" name="Slide Number Placeholder 4">
            <a:extLst>
              <a:ext uri="{FF2B5EF4-FFF2-40B4-BE49-F238E27FC236}">
                <a16:creationId xmlns:a16="http://schemas.microsoft.com/office/drawing/2014/main" id="{9FB619A9-B2FA-D315-ED11-4AF5A88303AE}"/>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8" name="Content Placeholder 7">
            <a:extLst>
              <a:ext uri="{FF2B5EF4-FFF2-40B4-BE49-F238E27FC236}">
                <a16:creationId xmlns:a16="http://schemas.microsoft.com/office/drawing/2014/main" id="{8D685FF1-5C33-DAFE-465F-31E347BF3286}"/>
              </a:ext>
            </a:extLst>
          </p:cNvPr>
          <p:cNvPicPr>
            <a:picLocks noGrp="1" noChangeAspect="1"/>
          </p:cNvPicPr>
          <p:nvPr>
            <p:ph sz="quarter" idx="1"/>
          </p:nvPr>
        </p:nvPicPr>
        <p:blipFill rotWithShape="1">
          <a:blip r:embed="rId2"/>
          <a:srcRect l="31309" t="33146" r="32353" b="27325"/>
          <a:stretch/>
        </p:blipFill>
        <p:spPr>
          <a:xfrm>
            <a:off x="914400" y="1772816"/>
            <a:ext cx="7474024" cy="4248471"/>
          </a:xfrm>
        </p:spPr>
      </p:pic>
    </p:spTree>
    <p:extLst>
      <p:ext uri="{BB962C8B-B14F-4D97-AF65-F5344CB8AC3E}">
        <p14:creationId xmlns:p14="http://schemas.microsoft.com/office/powerpoint/2010/main" val="407944056"/>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57166"/>
            <a:ext cx="7943848" cy="1001714"/>
          </a:xfrm>
        </p:spPr>
        <p:txBody>
          <a:bodyPr>
            <a:noAutofit/>
          </a:bodyPr>
          <a:lstStyle/>
          <a:p>
            <a:pPr algn="just"/>
            <a:r>
              <a:rPr lang="en-US" sz="3200" b="1" dirty="0">
                <a:solidFill>
                  <a:srgbClr val="FF0000"/>
                </a:solidFill>
                <a:latin typeface="Times New Roman" pitchFamily="18" charset="0"/>
                <a:cs typeface="Times New Roman" pitchFamily="18" charset="0"/>
              </a:rPr>
              <a:t>Attainment of POs and PSOs</a:t>
            </a:r>
          </a:p>
        </p:txBody>
      </p:sp>
      <p:sp>
        <p:nvSpPr>
          <p:cNvPr id="3" name="Content Placeholder 2"/>
          <p:cNvSpPr>
            <a:spLocks noGrp="1"/>
          </p:cNvSpPr>
          <p:nvPr>
            <p:ph sz="quarter" idx="1"/>
          </p:nvPr>
        </p:nvSpPr>
        <p:spPr>
          <a:xfrm>
            <a:off x="457200" y="1500174"/>
            <a:ext cx="8229600" cy="4625989"/>
          </a:xfrm>
        </p:spPr>
        <p:txBody>
          <a:bodyPr>
            <a:normAutofit/>
          </a:bodyPr>
          <a:lstStyle/>
          <a:p>
            <a:pPr marL="457200" lvl="1" indent="0">
              <a:lnSpc>
                <a:spcPct val="115000"/>
              </a:lnSpc>
              <a:spcBef>
                <a:spcPts val="0"/>
              </a:spcBef>
              <a:buNone/>
              <a:tabLst>
                <a:tab pos="0" algn="l"/>
              </a:tabLst>
            </a:pPr>
            <a:r>
              <a:rPr lang="en-US" sz="2000" dirty="0"/>
              <a:t>Example contd..</a:t>
            </a:r>
          </a:p>
          <a:p>
            <a:pPr marL="457200" lvl="1" indent="0">
              <a:lnSpc>
                <a:spcPct val="115000"/>
              </a:lnSpc>
              <a:spcBef>
                <a:spcPts val="0"/>
              </a:spcBef>
              <a:buNone/>
              <a:tabLst>
                <a:tab pos="0" algn="l"/>
              </a:tabLst>
            </a:pPr>
            <a:r>
              <a:rPr lang="en-US" sz="2200" dirty="0"/>
              <a:t>Direct Assessment: C201 –High (3) ; C302 – Medium (2) ; C303 – Low (1) ;C401 – High (3)</a:t>
            </a:r>
          </a:p>
          <a:p>
            <a:pPr marL="457200" lvl="1" indent="0">
              <a:lnSpc>
                <a:spcPct val="115000"/>
              </a:lnSpc>
              <a:spcBef>
                <a:spcPts val="0"/>
              </a:spcBef>
              <a:buNone/>
              <a:tabLst>
                <a:tab pos="0" algn="l"/>
              </a:tabLst>
            </a:pPr>
            <a:r>
              <a:rPr lang="en-US" sz="2200" dirty="0"/>
              <a:t> Attainment level will be summation of levels divided by no. of courses 3+2+1+3/4= 9/4=2.25</a:t>
            </a:r>
          </a:p>
          <a:p>
            <a:pPr marL="457200" lvl="1" indent="0">
              <a:lnSpc>
                <a:spcPct val="115000"/>
              </a:lnSpc>
              <a:spcBef>
                <a:spcPts val="0"/>
              </a:spcBef>
              <a:buNone/>
              <a:tabLst>
                <a:tab pos="0" algn="l"/>
              </a:tabLst>
            </a:pPr>
            <a:r>
              <a:rPr lang="en-US" sz="2200" dirty="0"/>
              <a:t> Indirect Assessment Surveys, Analysis, customized to an average value as per levels 1, 2 &amp; 3. </a:t>
            </a:r>
          </a:p>
          <a:p>
            <a:pPr marL="457200" lvl="1" indent="0">
              <a:lnSpc>
                <a:spcPct val="115000"/>
              </a:lnSpc>
              <a:spcBef>
                <a:spcPts val="0"/>
              </a:spcBef>
              <a:buNone/>
              <a:tabLst>
                <a:tab pos="0" algn="l"/>
              </a:tabLst>
            </a:pPr>
            <a:r>
              <a:rPr lang="en-US" sz="2200" dirty="0"/>
              <a:t>Assumed level - 2 </a:t>
            </a:r>
          </a:p>
          <a:p>
            <a:pPr marL="457200" lvl="1" indent="0">
              <a:lnSpc>
                <a:spcPct val="115000"/>
              </a:lnSpc>
              <a:spcBef>
                <a:spcPts val="0"/>
              </a:spcBef>
              <a:buNone/>
              <a:tabLst>
                <a:tab pos="0" algn="l"/>
              </a:tabLst>
            </a:pPr>
            <a:r>
              <a:rPr lang="en-US" sz="2200" dirty="0"/>
              <a:t>6. PO Attainment level will be 80% of direct assessment + 20% of indirect assessment i.e. 1.8 + 0.4 = 2.2. </a:t>
            </a:r>
          </a:p>
          <a:p>
            <a:pPr marL="457200" lvl="1" indent="0">
              <a:lnSpc>
                <a:spcPct val="115000"/>
              </a:lnSpc>
              <a:spcBef>
                <a:spcPts val="0"/>
              </a:spcBef>
              <a:buNone/>
              <a:tabLst>
                <a:tab pos="0" algn="l"/>
              </a:tabLst>
            </a:pPr>
            <a:r>
              <a:rPr lang="en-US" sz="2200" dirty="0"/>
              <a:t>Note: Similarly for PSOs. </a:t>
            </a:r>
            <a:endParaRPr lang="en-US" sz="2200" i="1" dirty="0"/>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746733890"/>
      </p:ext>
    </p:extLst>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a:bodyPr>
          <a:lstStyle/>
          <a:p>
            <a:pPr algn="ctr"/>
            <a:r>
              <a:rPr lang="en-US" sz="6600" b="1" dirty="0"/>
              <a:t>Thank You..</a:t>
            </a: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038192051"/>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6491-3D37-8EA6-84E3-70FE8808A1DC}"/>
              </a:ext>
            </a:extLst>
          </p:cNvPr>
          <p:cNvSpPr>
            <a:spLocks noGrp="1"/>
          </p:cNvSpPr>
          <p:nvPr>
            <p:ph type="title"/>
          </p:nvPr>
        </p:nvSpPr>
        <p:spPr>
          <a:xfrm>
            <a:off x="914400" y="274638"/>
            <a:ext cx="7772400" cy="922114"/>
          </a:xfrm>
        </p:spPr>
        <p:txBody>
          <a:bodyPr>
            <a:normAutofit/>
          </a:bodyPr>
          <a:lstStyle/>
          <a:p>
            <a:r>
              <a:rPr lang="en-IN" sz="3200" b="1" dirty="0">
                <a:solidFill>
                  <a:srgbClr val="C00000"/>
                </a:solidFill>
                <a:latin typeface="Cambria" panose="02040503050406030204" pitchFamily="18" charset="0"/>
                <a:ea typeface="Cambria" panose="02040503050406030204" pitchFamily="18" charset="0"/>
              </a:rPr>
              <a:t>Objectives (Goals)</a:t>
            </a:r>
          </a:p>
        </p:txBody>
      </p:sp>
      <p:sp>
        <p:nvSpPr>
          <p:cNvPr id="3" name="Date Placeholder 2">
            <a:extLst>
              <a:ext uri="{FF2B5EF4-FFF2-40B4-BE49-F238E27FC236}">
                <a16:creationId xmlns:a16="http://schemas.microsoft.com/office/drawing/2014/main" id="{FF690185-83B5-BA4C-8F24-09837C9812CA}"/>
              </a:ext>
            </a:extLst>
          </p:cNvPr>
          <p:cNvSpPr>
            <a:spLocks noGrp="1"/>
          </p:cNvSpPr>
          <p:nvPr>
            <p:ph type="dt" sz="half" idx="10"/>
          </p:nvPr>
        </p:nvSpPr>
        <p:spPr/>
        <p:txBody>
          <a:bodyPr/>
          <a:lstStyle/>
          <a:p>
            <a:r>
              <a:rPr lang="en-US"/>
              <a:t>25/09/2023</a:t>
            </a:r>
          </a:p>
        </p:txBody>
      </p:sp>
      <p:sp>
        <p:nvSpPr>
          <p:cNvPr id="4" name="Footer Placeholder 3">
            <a:extLst>
              <a:ext uri="{FF2B5EF4-FFF2-40B4-BE49-F238E27FC236}">
                <a16:creationId xmlns:a16="http://schemas.microsoft.com/office/drawing/2014/main" id="{E3549BC7-2171-5185-71BF-CF8187B492DE}"/>
              </a:ext>
            </a:extLst>
          </p:cNvPr>
          <p:cNvSpPr>
            <a:spLocks noGrp="1"/>
          </p:cNvSpPr>
          <p:nvPr>
            <p:ph type="ftr" sz="quarter" idx="11"/>
          </p:nvPr>
        </p:nvSpPr>
        <p:spPr/>
        <p:txBody>
          <a:bodyPr/>
          <a:lstStyle/>
          <a:p>
            <a:r>
              <a:rPr lang="it-IT"/>
              <a:t>Prof. Urmila Patil         </a:t>
            </a:r>
            <a:endParaRPr lang="en-US"/>
          </a:p>
        </p:txBody>
      </p:sp>
      <p:sp>
        <p:nvSpPr>
          <p:cNvPr id="5" name="Slide Number Placeholder 4">
            <a:extLst>
              <a:ext uri="{FF2B5EF4-FFF2-40B4-BE49-F238E27FC236}">
                <a16:creationId xmlns:a16="http://schemas.microsoft.com/office/drawing/2014/main" id="{109F5989-B48A-FE7D-595B-FFBC17FBBDD9}"/>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6" name="Content Placeholder 5">
            <a:extLst>
              <a:ext uri="{FF2B5EF4-FFF2-40B4-BE49-F238E27FC236}">
                <a16:creationId xmlns:a16="http://schemas.microsoft.com/office/drawing/2014/main" id="{DFC29D09-0045-9430-AB91-B8957E134CA7}"/>
              </a:ext>
            </a:extLst>
          </p:cNvPr>
          <p:cNvSpPr>
            <a:spLocks noGrp="1"/>
          </p:cNvSpPr>
          <p:nvPr>
            <p:ph sz="quarter" idx="1"/>
          </p:nvPr>
        </p:nvSpPr>
        <p:spPr>
          <a:xfrm>
            <a:off x="755576" y="1447800"/>
            <a:ext cx="7931224" cy="4572000"/>
          </a:xfrm>
        </p:spPr>
        <p:txBody>
          <a:bodyPr>
            <a:normAutofit fontScale="92500" lnSpcReduction="10000"/>
          </a:bodyPr>
          <a:lstStyle/>
          <a:p>
            <a:pPr>
              <a:lnSpc>
                <a:spcPct val="150000"/>
              </a:lnSpc>
            </a:pPr>
            <a:r>
              <a:rPr lang="en-US" sz="2000" dirty="0">
                <a:cs typeface="Andalus" pitchFamily="18" charset="-78"/>
              </a:rPr>
              <a:t>A </a:t>
            </a:r>
            <a:r>
              <a:rPr lang="en-US" sz="2000" b="1" u="sng" dirty="0">
                <a:cs typeface="Andalus" pitchFamily="18" charset="-78"/>
              </a:rPr>
              <a:t>VISION</a:t>
            </a:r>
            <a:r>
              <a:rPr lang="en-US" sz="2000" dirty="0">
                <a:cs typeface="Andalus" pitchFamily="18" charset="-78"/>
              </a:rPr>
              <a:t> is your Institute's goal …..</a:t>
            </a:r>
            <a:r>
              <a:rPr lang="en-US" sz="2000" b="1" u="sng" dirty="0">
                <a:cs typeface="Andalus" pitchFamily="18" charset="-78"/>
              </a:rPr>
              <a:t>Where you hope to see it in the future</a:t>
            </a:r>
            <a:r>
              <a:rPr lang="en-US" sz="2000" b="1" u="sng" dirty="0"/>
              <a:t>.  </a:t>
            </a:r>
            <a:r>
              <a:rPr lang="en-US" sz="2000" dirty="0"/>
              <a:t>This leads to Vision of the department or program.             </a:t>
            </a:r>
          </a:p>
          <a:p>
            <a:pPr>
              <a:lnSpc>
                <a:spcPct val="150000"/>
              </a:lnSpc>
            </a:pPr>
            <a:r>
              <a:rPr lang="en-US" sz="2000" dirty="0">
                <a:cs typeface="Andalus" pitchFamily="18" charset="-78"/>
              </a:rPr>
              <a:t>A Vision statements needs to be </a:t>
            </a:r>
            <a:r>
              <a:rPr lang="en-US" sz="2000" b="1" dirty="0">
                <a:cs typeface="Andalus" pitchFamily="18" charset="-78"/>
              </a:rPr>
              <a:t>proactive</a:t>
            </a:r>
            <a:r>
              <a:rPr lang="en-US" sz="2000" dirty="0">
                <a:cs typeface="Andalus" pitchFamily="18" charset="-78"/>
              </a:rPr>
              <a:t>, </a:t>
            </a:r>
            <a:r>
              <a:rPr lang="en-US" sz="2000" b="1" u="sng" dirty="0">
                <a:cs typeface="Andalus" pitchFamily="18" charset="-78"/>
              </a:rPr>
              <a:t>concise</a:t>
            </a:r>
            <a:r>
              <a:rPr lang="en-US" sz="2000" dirty="0">
                <a:cs typeface="Andalus" pitchFamily="18" charset="-78"/>
              </a:rPr>
              <a:t> and </a:t>
            </a:r>
            <a:r>
              <a:rPr lang="en-US" sz="2000" b="1" u="sng" dirty="0">
                <a:cs typeface="Andalus" pitchFamily="18" charset="-78"/>
              </a:rPr>
              <a:t>easy to recall.</a:t>
            </a:r>
          </a:p>
          <a:p>
            <a:pPr>
              <a:lnSpc>
                <a:spcPct val="150000"/>
              </a:lnSpc>
            </a:pPr>
            <a:r>
              <a:rPr lang="en-US" sz="2000" dirty="0">
                <a:cs typeface="Andalus" pitchFamily="18" charset="-78"/>
              </a:rPr>
              <a:t>Institute and Department Mission statements show the actions taken to achieve the respective visions.</a:t>
            </a:r>
          </a:p>
          <a:p>
            <a:pPr algn="just">
              <a:lnSpc>
                <a:spcPct val="150000"/>
              </a:lnSpc>
            </a:pPr>
            <a:r>
              <a:rPr lang="en-US" sz="2000" dirty="0">
                <a:cs typeface="Andalus" pitchFamily="18" charset="-78"/>
              </a:rPr>
              <a:t>PEOs are consistent with dept. mission and indicate Preparedness of the graduates to attain career and professional accomplishments within a few year( preferably in 3-5 years) of graduation as, Preparation (Employment/Higher studies), Core competence(Discipline knowledge), Breadth (Skills, Research), Professionalism (training/ III), Life long learning (Environment).</a:t>
            </a:r>
          </a:p>
          <a:p>
            <a:pPr>
              <a:lnSpc>
                <a:spcPct val="150000"/>
              </a:lnSpc>
            </a:pPr>
            <a:endParaRPr lang="en-US" sz="2000" dirty="0">
              <a:cs typeface="Andalus" pitchFamily="18" charset="-78"/>
            </a:endParaRPr>
          </a:p>
          <a:p>
            <a:pPr>
              <a:lnSpc>
                <a:spcPct val="150000"/>
              </a:lnSpc>
            </a:pPr>
            <a:endParaRPr lang="en-US" sz="2000" dirty="0">
              <a:cs typeface="Andalus" pitchFamily="18" charset="-78"/>
            </a:endParaRPr>
          </a:p>
          <a:p>
            <a:pPr>
              <a:lnSpc>
                <a:spcPct val="150000"/>
              </a:lnSpc>
            </a:pPr>
            <a:endParaRPr lang="en-US" sz="2000" dirty="0">
              <a:cs typeface="Andalus" pitchFamily="18" charset="-78"/>
            </a:endParaRPr>
          </a:p>
          <a:p>
            <a:pPr>
              <a:buNone/>
            </a:pPr>
            <a:endParaRPr lang="en-US" sz="2800" dirty="0">
              <a:cs typeface="Andalus" pitchFamily="18" charset="-78"/>
            </a:endParaRPr>
          </a:p>
        </p:txBody>
      </p:sp>
    </p:spTree>
    <p:extLst>
      <p:ext uri="{BB962C8B-B14F-4D97-AF65-F5344CB8AC3E}">
        <p14:creationId xmlns:p14="http://schemas.microsoft.com/office/powerpoint/2010/main" val="3488367122"/>
      </p:ext>
    </p:extLst>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2852"/>
            <a:ext cx="7772400" cy="1428760"/>
          </a:xfrm>
        </p:spPr>
        <p:txBody>
          <a:bodyPr>
            <a:normAutofit/>
          </a:bodyPr>
          <a:lstStyle/>
          <a:p>
            <a:r>
              <a:rPr lang="en-US" sz="3200" b="1" dirty="0">
                <a:solidFill>
                  <a:srgbClr val="D20000"/>
                </a:solidFill>
                <a:latin typeface="Cambria"/>
                <a:ea typeface="Verdana"/>
                <a:cs typeface="Times New Roman"/>
              </a:rPr>
              <a:t>Dissemination of Vision, Mission and PEOs among stakeholders</a:t>
            </a:r>
            <a:endParaRPr lang="en-US" sz="3200" dirty="0"/>
          </a:p>
        </p:txBody>
      </p:sp>
      <p:sp>
        <p:nvSpPr>
          <p:cNvPr id="3" name="Content Placeholder 2"/>
          <p:cNvSpPr>
            <a:spLocks noGrp="1"/>
          </p:cNvSpPr>
          <p:nvPr>
            <p:ph sz="quarter" idx="1"/>
          </p:nvPr>
        </p:nvSpPr>
        <p:spPr>
          <a:xfrm>
            <a:off x="914400" y="1844824"/>
            <a:ext cx="7772400" cy="4174976"/>
          </a:xfrm>
        </p:spPr>
        <p:txBody>
          <a:bodyPr>
            <a:noAutofit/>
          </a:bodyPr>
          <a:lstStyle/>
          <a:p>
            <a:pPr marL="0" indent="0" algn="just">
              <a:buNone/>
            </a:pPr>
            <a:r>
              <a:rPr lang="en-US" sz="2000" dirty="0"/>
              <a:t>Vision and Mission statements are displayed at the following prominent places </a:t>
            </a:r>
            <a:endParaRPr lang="en-US" sz="2000" b="1" dirty="0"/>
          </a:p>
          <a:p>
            <a:pPr lvl="0">
              <a:buNone/>
            </a:pPr>
            <a:r>
              <a:rPr lang="en-US" sz="2000" dirty="0"/>
              <a:t>1. Entrance of the Department  		2. HOD office </a:t>
            </a:r>
            <a:endParaRPr lang="en-US" sz="2000" b="1" dirty="0"/>
          </a:p>
          <a:p>
            <a:pPr lvl="0">
              <a:buNone/>
            </a:pPr>
            <a:r>
              <a:rPr lang="en-US" sz="2000" dirty="0"/>
              <a:t>3. Laboratories 				4. Notice Boards</a:t>
            </a:r>
            <a:endParaRPr lang="en-US" sz="2000" b="1" dirty="0"/>
          </a:p>
          <a:p>
            <a:pPr lvl="0">
              <a:buNone/>
            </a:pPr>
            <a:r>
              <a:rPr lang="en-US" sz="2000" dirty="0"/>
              <a:t>5. Department Library  			6. Course files/ Laboratory Manuals </a:t>
            </a:r>
            <a:endParaRPr lang="en-US" sz="2000" b="1" dirty="0"/>
          </a:p>
          <a:p>
            <a:pPr lvl="0">
              <a:buNone/>
            </a:pPr>
            <a:r>
              <a:rPr lang="en-US" sz="2000" dirty="0"/>
              <a:t>7. Newsletters and Magazine Student’s Diary    	8. Institute website </a:t>
            </a:r>
          </a:p>
          <a:p>
            <a:pPr>
              <a:buNone/>
            </a:pPr>
            <a:r>
              <a:rPr lang="en-US" sz="2000" dirty="0"/>
              <a:t>9. Departmental website 			10. Departmental Brochure(s)</a:t>
            </a:r>
          </a:p>
          <a:p>
            <a:pPr>
              <a:buNone/>
            </a:pPr>
            <a:endParaRPr lang="en-US" sz="2000" dirty="0"/>
          </a:p>
          <a:p>
            <a:pPr algn="just">
              <a:spcBef>
                <a:spcPts val="0"/>
              </a:spcBef>
              <a:buNone/>
            </a:pPr>
            <a:r>
              <a:rPr lang="en-US" sz="2000" dirty="0"/>
              <a:t>Vision and Mission statements are disseminated to all the stakeholders of the </a:t>
            </a:r>
          </a:p>
          <a:p>
            <a:pPr algn="just">
              <a:spcBef>
                <a:spcPts val="0"/>
              </a:spcBef>
              <a:buNone/>
            </a:pPr>
            <a:r>
              <a:rPr lang="en-US" sz="2000" dirty="0"/>
              <a:t>programs during meetings (parents meet, alumni meet etc.) and Departmental </a:t>
            </a:r>
          </a:p>
          <a:p>
            <a:pPr algn="just">
              <a:spcBef>
                <a:spcPts val="0"/>
              </a:spcBef>
              <a:buNone/>
            </a:pPr>
            <a:r>
              <a:rPr lang="en-US" sz="2000" dirty="0"/>
              <a:t>Presentations, etc.  </a:t>
            </a:r>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447651957"/>
      </p:ext>
    </p:extLst>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6491-3D37-8EA6-84E3-70FE8808A1DC}"/>
              </a:ext>
            </a:extLst>
          </p:cNvPr>
          <p:cNvSpPr>
            <a:spLocks noGrp="1"/>
          </p:cNvSpPr>
          <p:nvPr>
            <p:ph type="title"/>
          </p:nvPr>
        </p:nvSpPr>
        <p:spPr>
          <a:xfrm>
            <a:off x="914400" y="274638"/>
            <a:ext cx="7772400" cy="922114"/>
          </a:xfrm>
        </p:spPr>
        <p:txBody>
          <a:bodyPr>
            <a:normAutofit/>
          </a:bodyPr>
          <a:lstStyle/>
          <a:p>
            <a:r>
              <a:rPr lang="en-IN" sz="3200" b="1" dirty="0">
                <a:solidFill>
                  <a:srgbClr val="C00000"/>
                </a:solidFill>
                <a:latin typeface="Cambria" panose="02040503050406030204" pitchFamily="18" charset="0"/>
                <a:ea typeface="Cambria" panose="02040503050406030204" pitchFamily="18" charset="0"/>
              </a:rPr>
              <a:t>Outcomes </a:t>
            </a:r>
          </a:p>
        </p:txBody>
      </p:sp>
      <p:sp>
        <p:nvSpPr>
          <p:cNvPr id="3" name="Date Placeholder 2">
            <a:extLst>
              <a:ext uri="{FF2B5EF4-FFF2-40B4-BE49-F238E27FC236}">
                <a16:creationId xmlns:a16="http://schemas.microsoft.com/office/drawing/2014/main" id="{FF690185-83B5-BA4C-8F24-09837C9812CA}"/>
              </a:ext>
            </a:extLst>
          </p:cNvPr>
          <p:cNvSpPr>
            <a:spLocks noGrp="1"/>
          </p:cNvSpPr>
          <p:nvPr>
            <p:ph type="dt" sz="half" idx="10"/>
          </p:nvPr>
        </p:nvSpPr>
        <p:spPr/>
        <p:txBody>
          <a:bodyPr/>
          <a:lstStyle/>
          <a:p>
            <a:r>
              <a:rPr lang="en-US"/>
              <a:t>25/09/2023</a:t>
            </a:r>
          </a:p>
        </p:txBody>
      </p:sp>
      <p:sp>
        <p:nvSpPr>
          <p:cNvPr id="4" name="Footer Placeholder 3">
            <a:extLst>
              <a:ext uri="{FF2B5EF4-FFF2-40B4-BE49-F238E27FC236}">
                <a16:creationId xmlns:a16="http://schemas.microsoft.com/office/drawing/2014/main" id="{E3549BC7-2171-5185-71BF-CF8187B492DE}"/>
              </a:ext>
            </a:extLst>
          </p:cNvPr>
          <p:cNvSpPr>
            <a:spLocks noGrp="1"/>
          </p:cNvSpPr>
          <p:nvPr>
            <p:ph type="ftr" sz="quarter" idx="11"/>
          </p:nvPr>
        </p:nvSpPr>
        <p:spPr/>
        <p:txBody>
          <a:bodyPr/>
          <a:lstStyle/>
          <a:p>
            <a:r>
              <a:rPr lang="it-IT"/>
              <a:t>Prof. Urmila Patil         </a:t>
            </a:r>
            <a:endParaRPr lang="en-US"/>
          </a:p>
        </p:txBody>
      </p:sp>
      <p:sp>
        <p:nvSpPr>
          <p:cNvPr id="5" name="Slide Number Placeholder 4">
            <a:extLst>
              <a:ext uri="{FF2B5EF4-FFF2-40B4-BE49-F238E27FC236}">
                <a16:creationId xmlns:a16="http://schemas.microsoft.com/office/drawing/2014/main" id="{109F5989-B48A-FE7D-595B-FFBC17FBBDD9}"/>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6" name="Content Placeholder 5">
            <a:extLst>
              <a:ext uri="{FF2B5EF4-FFF2-40B4-BE49-F238E27FC236}">
                <a16:creationId xmlns:a16="http://schemas.microsoft.com/office/drawing/2014/main" id="{DFC29D09-0045-9430-AB91-B8957E134CA7}"/>
              </a:ext>
            </a:extLst>
          </p:cNvPr>
          <p:cNvSpPr>
            <a:spLocks noGrp="1"/>
          </p:cNvSpPr>
          <p:nvPr>
            <p:ph sz="quarter" idx="1"/>
          </p:nvPr>
        </p:nvSpPr>
        <p:spPr>
          <a:xfrm>
            <a:off x="755576" y="1447800"/>
            <a:ext cx="7931224" cy="4572000"/>
          </a:xfrm>
        </p:spPr>
        <p:txBody>
          <a:bodyPr>
            <a:normAutofit lnSpcReduction="10000"/>
          </a:bodyPr>
          <a:lstStyle/>
          <a:p>
            <a:pPr algn="just">
              <a:lnSpc>
                <a:spcPct val="150000"/>
              </a:lnSpc>
              <a:spcBef>
                <a:spcPts val="0"/>
              </a:spcBef>
            </a:pPr>
            <a:r>
              <a:rPr lang="en-US" sz="2000" b="1" dirty="0"/>
              <a:t>Program Outcomes (POs) </a:t>
            </a:r>
            <a:r>
              <a:rPr lang="en-US" sz="2000" dirty="0"/>
              <a:t>: describe what students are expected to know and would be able to do by the time of graduation. These relate to the skills, knowledge, and behaviors that students acquire as they progress through the program. </a:t>
            </a:r>
          </a:p>
          <a:p>
            <a:pPr algn="just">
              <a:lnSpc>
                <a:spcPct val="150000"/>
              </a:lnSpc>
            </a:pPr>
            <a:r>
              <a:rPr lang="en-US" sz="2000" b="1" i="0" u="none" strike="noStrike" baseline="0" dirty="0"/>
              <a:t>Program Specific Outcomes (PSO): </a:t>
            </a:r>
            <a:r>
              <a:rPr lang="en-US" sz="2000" b="0" i="0" u="none" strike="noStrike" baseline="0" dirty="0"/>
              <a:t>PSOs are outcomes that are specific to a program. PSOs characterize the specificity of the core courses of a program. PSOs can be 2 to 4 in </a:t>
            </a:r>
            <a:r>
              <a:rPr lang="en-IN" sz="2000" b="0" i="0" u="none" strike="noStrike" baseline="0" dirty="0"/>
              <a:t>number.</a:t>
            </a:r>
          </a:p>
          <a:p>
            <a:pPr algn="just">
              <a:lnSpc>
                <a:spcPct val="150000"/>
              </a:lnSpc>
            </a:pPr>
            <a:r>
              <a:rPr lang="en-US" sz="2000" b="1" i="0" u="none" strike="noStrike" baseline="0" dirty="0"/>
              <a:t>Course Outcomes (CO)</a:t>
            </a:r>
            <a:r>
              <a:rPr lang="en-US" sz="2000" b="0" i="0" u="none" strike="noStrike" baseline="0" dirty="0"/>
              <a:t>: Course Outcomes (COs) are what the student should be able to do at the end of a course. The most important aspect of a CO is that it should be </a:t>
            </a:r>
            <a:r>
              <a:rPr lang="en-IN" sz="2000" b="0" i="0" u="none" strike="noStrike" baseline="0" dirty="0"/>
              <a:t>observable and measurable</a:t>
            </a:r>
          </a:p>
          <a:p>
            <a:pPr algn="just">
              <a:lnSpc>
                <a:spcPct val="120000"/>
              </a:lnSpc>
            </a:pPr>
            <a:endParaRPr lang="en-US" sz="2200" dirty="0">
              <a:cs typeface="Andalus" pitchFamily="18" charset="-78"/>
            </a:endParaRPr>
          </a:p>
          <a:p>
            <a:pPr>
              <a:lnSpc>
                <a:spcPct val="150000"/>
              </a:lnSpc>
            </a:pPr>
            <a:endParaRPr lang="en-US" sz="2000" dirty="0">
              <a:cs typeface="Andalus" pitchFamily="18" charset="-78"/>
            </a:endParaRPr>
          </a:p>
          <a:p>
            <a:pPr>
              <a:lnSpc>
                <a:spcPct val="150000"/>
              </a:lnSpc>
            </a:pPr>
            <a:endParaRPr lang="en-US" sz="2000" dirty="0">
              <a:cs typeface="Andalus" pitchFamily="18" charset="-78"/>
            </a:endParaRPr>
          </a:p>
          <a:p>
            <a:pPr>
              <a:buNone/>
            </a:pPr>
            <a:endParaRPr lang="en-US" sz="2800" dirty="0">
              <a:cs typeface="Andalus" pitchFamily="18" charset="-78"/>
            </a:endParaRPr>
          </a:p>
        </p:txBody>
      </p:sp>
    </p:spTree>
    <p:extLst>
      <p:ext uri="{BB962C8B-B14F-4D97-AF65-F5344CB8AC3E}">
        <p14:creationId xmlns:p14="http://schemas.microsoft.com/office/powerpoint/2010/main" val="794980430"/>
      </p:ext>
    </p:extLst>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5487-DDE1-D3CD-F9AB-7EFCDEBFE5AB}"/>
              </a:ext>
            </a:extLst>
          </p:cNvPr>
          <p:cNvSpPr>
            <a:spLocks noGrp="1"/>
          </p:cNvSpPr>
          <p:nvPr>
            <p:ph type="title"/>
          </p:nvPr>
        </p:nvSpPr>
        <p:spPr/>
        <p:txBody>
          <a:bodyPr/>
          <a:lstStyle/>
          <a:p>
            <a:endParaRPr lang="en-IN"/>
          </a:p>
        </p:txBody>
      </p:sp>
      <p:sp>
        <p:nvSpPr>
          <p:cNvPr id="3" name="Date Placeholder 2">
            <a:extLst>
              <a:ext uri="{FF2B5EF4-FFF2-40B4-BE49-F238E27FC236}">
                <a16:creationId xmlns:a16="http://schemas.microsoft.com/office/drawing/2014/main" id="{992C03F5-F8AC-DC20-82C3-7B0C3BDE603F}"/>
              </a:ext>
            </a:extLst>
          </p:cNvPr>
          <p:cNvSpPr>
            <a:spLocks noGrp="1"/>
          </p:cNvSpPr>
          <p:nvPr>
            <p:ph type="dt" sz="half" idx="10"/>
          </p:nvPr>
        </p:nvSpPr>
        <p:spPr/>
        <p:txBody>
          <a:bodyPr/>
          <a:lstStyle/>
          <a:p>
            <a:r>
              <a:rPr lang="en-US"/>
              <a:t>25/09/2023</a:t>
            </a:r>
          </a:p>
        </p:txBody>
      </p:sp>
      <p:sp>
        <p:nvSpPr>
          <p:cNvPr id="4" name="Footer Placeholder 3">
            <a:extLst>
              <a:ext uri="{FF2B5EF4-FFF2-40B4-BE49-F238E27FC236}">
                <a16:creationId xmlns:a16="http://schemas.microsoft.com/office/drawing/2014/main" id="{3A1E3ACB-7214-C0D3-E309-BE205C3B9DE8}"/>
              </a:ext>
            </a:extLst>
          </p:cNvPr>
          <p:cNvSpPr>
            <a:spLocks noGrp="1"/>
          </p:cNvSpPr>
          <p:nvPr>
            <p:ph type="ftr" sz="quarter" idx="11"/>
          </p:nvPr>
        </p:nvSpPr>
        <p:spPr/>
        <p:txBody>
          <a:bodyPr/>
          <a:lstStyle/>
          <a:p>
            <a:r>
              <a:rPr lang="it-IT"/>
              <a:t>Prof. Urmila Patil         </a:t>
            </a:r>
            <a:endParaRPr lang="en-US"/>
          </a:p>
        </p:txBody>
      </p:sp>
      <p:sp>
        <p:nvSpPr>
          <p:cNvPr id="5" name="Slide Number Placeholder 4">
            <a:extLst>
              <a:ext uri="{FF2B5EF4-FFF2-40B4-BE49-F238E27FC236}">
                <a16:creationId xmlns:a16="http://schemas.microsoft.com/office/drawing/2014/main" id="{B1ED6CA8-7943-EF08-1A78-C582BDE5361E}"/>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7" name="Picture 6">
            <a:extLst>
              <a:ext uri="{FF2B5EF4-FFF2-40B4-BE49-F238E27FC236}">
                <a16:creationId xmlns:a16="http://schemas.microsoft.com/office/drawing/2014/main" id="{F65AF582-F81B-833D-A00A-A88E1EAB0C37}"/>
              </a:ext>
            </a:extLst>
          </p:cNvPr>
          <p:cNvPicPr>
            <a:picLocks noChangeAspect="1"/>
          </p:cNvPicPr>
          <p:nvPr/>
        </p:nvPicPr>
        <p:blipFill rotWithShape="1">
          <a:blip r:embed="rId2"/>
          <a:srcRect l="28738" t="27600" r="33463" b="20600"/>
          <a:stretch/>
        </p:blipFill>
        <p:spPr>
          <a:xfrm>
            <a:off x="914400" y="1279895"/>
            <a:ext cx="7474024" cy="4941539"/>
          </a:xfrm>
          <a:prstGeom prst="rect">
            <a:avLst/>
          </a:prstGeom>
        </p:spPr>
      </p:pic>
    </p:spTree>
    <p:extLst>
      <p:ext uri="{BB962C8B-B14F-4D97-AF65-F5344CB8AC3E}">
        <p14:creationId xmlns:p14="http://schemas.microsoft.com/office/powerpoint/2010/main" val="428591912"/>
      </p:ext>
    </p:extLst>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39784"/>
          </a:xfrm>
        </p:spPr>
        <p:txBody>
          <a:bodyPr>
            <a:normAutofit/>
          </a:bodyPr>
          <a:lstStyle/>
          <a:p>
            <a:r>
              <a:rPr lang="en-US" sz="3200" b="1" dirty="0">
                <a:solidFill>
                  <a:srgbClr val="D20000"/>
                </a:solidFill>
                <a:latin typeface="Cambria"/>
                <a:ea typeface="Verdana"/>
                <a:cs typeface="Times New Roman"/>
              </a:rPr>
              <a:t>Program Curriculum</a:t>
            </a:r>
            <a:endParaRPr lang="en-US" sz="3200" dirty="0"/>
          </a:p>
        </p:txBody>
      </p:sp>
      <p:sp>
        <p:nvSpPr>
          <p:cNvPr id="3" name="Content Placeholder 2"/>
          <p:cNvSpPr>
            <a:spLocks noGrp="1"/>
          </p:cNvSpPr>
          <p:nvPr>
            <p:ph sz="quarter" idx="1"/>
          </p:nvPr>
        </p:nvSpPr>
        <p:spPr>
          <a:xfrm>
            <a:off x="642910" y="1428736"/>
            <a:ext cx="7972452" cy="4724400"/>
          </a:xfrm>
        </p:spPr>
        <p:txBody>
          <a:bodyPr>
            <a:normAutofit/>
          </a:bodyPr>
          <a:lstStyle/>
          <a:p>
            <a:pPr>
              <a:buClrTx/>
            </a:pPr>
            <a:r>
              <a:rPr lang="en-US" sz="2400" dirty="0"/>
              <a:t>The courses in the curriculum are defined into the following course components:		</a:t>
            </a:r>
          </a:p>
          <a:p>
            <a:pPr marL="822960" indent="-457200">
              <a:buClrTx/>
              <a:buFont typeface="+mj-lt"/>
              <a:buAutoNum type="arabicPeriod"/>
            </a:pPr>
            <a:r>
              <a:rPr lang="en-US" sz="2400" dirty="0"/>
              <a:t>Basic Courses </a:t>
            </a:r>
          </a:p>
          <a:p>
            <a:pPr marL="822960" indent="-457200">
              <a:buClrTx/>
              <a:buFont typeface="+mj-lt"/>
              <a:buAutoNum type="arabicPeriod"/>
            </a:pPr>
            <a:r>
              <a:rPr lang="en-US" sz="2400" dirty="0"/>
              <a:t>Core Courses </a:t>
            </a:r>
          </a:p>
          <a:p>
            <a:pPr marL="822960" indent="-457200">
              <a:buClrTx/>
              <a:buFont typeface="+mj-lt"/>
              <a:buAutoNum type="arabicPeriod"/>
            </a:pPr>
            <a:r>
              <a:rPr lang="en-US" sz="2400" dirty="0"/>
              <a:t>Humanities and Social Sciences courses</a:t>
            </a:r>
          </a:p>
          <a:p>
            <a:pPr marL="822960" indent="-457200">
              <a:buClrTx/>
              <a:buFont typeface="+mj-lt"/>
              <a:buAutoNum type="arabicPeriod"/>
            </a:pPr>
            <a:r>
              <a:rPr lang="en-US" sz="2400" dirty="0"/>
              <a:t>Management courses </a:t>
            </a:r>
          </a:p>
          <a:p>
            <a:pPr marL="822960" indent="-457200">
              <a:buClrTx/>
              <a:buFont typeface="+mj-lt"/>
              <a:buAutoNum type="arabicPeriod"/>
            </a:pPr>
            <a:r>
              <a:rPr lang="en-US" sz="2400" dirty="0"/>
              <a:t>Professional courses </a:t>
            </a:r>
          </a:p>
          <a:p>
            <a:pPr marL="822960" indent="-457200">
              <a:buClrTx/>
              <a:buFont typeface="+mj-lt"/>
              <a:buAutoNum type="arabicPeriod"/>
            </a:pPr>
            <a:r>
              <a:rPr lang="en-US" sz="2400" dirty="0"/>
              <a:t>Subject Elective courses </a:t>
            </a:r>
          </a:p>
          <a:p>
            <a:pPr marL="822960" indent="-457200">
              <a:buClrTx/>
              <a:buFont typeface="+mj-lt"/>
              <a:buAutoNum type="arabicPeriod"/>
            </a:pPr>
            <a:r>
              <a:rPr lang="en-US" sz="2400" dirty="0"/>
              <a:t>Open Elective courses </a:t>
            </a:r>
          </a:p>
          <a:p>
            <a:pPr marL="822960" indent="-457200">
              <a:buClrTx/>
              <a:buFont typeface="+mj-lt"/>
              <a:buAutoNum type="arabicPeriod"/>
            </a:pPr>
            <a:r>
              <a:rPr lang="en-US" sz="2400" dirty="0"/>
              <a:t>Project and Seminars </a:t>
            </a:r>
          </a:p>
          <a:p>
            <a:pPr marL="914400" lvl="2" indent="0">
              <a:buClrTx/>
              <a:buNone/>
            </a:pPr>
            <a:endParaRPr lang="en-US" sz="2400" dirty="0"/>
          </a:p>
          <a:p>
            <a:pPr>
              <a:buClrTx/>
            </a:pPr>
            <a:endParaRPr lang="en-US" sz="2400" dirty="0"/>
          </a:p>
        </p:txBody>
      </p:sp>
      <p:sp>
        <p:nvSpPr>
          <p:cNvPr id="5" name="Date Placeholder 4"/>
          <p:cNvSpPr>
            <a:spLocks noGrp="1"/>
          </p:cNvSpPr>
          <p:nvPr>
            <p:ph type="dt" sz="half" idx="10"/>
          </p:nvPr>
        </p:nvSpPr>
        <p:spPr/>
        <p:txBody>
          <a:bodyPr/>
          <a:lstStyle/>
          <a:p>
            <a:r>
              <a:rPr lang="en-US"/>
              <a:t>25/09/2023</a:t>
            </a:r>
          </a:p>
        </p:txBody>
      </p:sp>
      <p:sp>
        <p:nvSpPr>
          <p:cNvPr id="6" name="Footer Placeholder 5"/>
          <p:cNvSpPr>
            <a:spLocks noGrp="1"/>
          </p:cNvSpPr>
          <p:nvPr>
            <p:ph type="ftr" sz="quarter" idx="11"/>
          </p:nvPr>
        </p:nvSpPr>
        <p:spPr/>
        <p:txBody>
          <a:bodyPr/>
          <a:lstStyle/>
          <a:p>
            <a:r>
              <a:rPr lang="it-IT"/>
              <a:t>Prof. Urmila Patil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302776793"/>
      </p:ext>
    </p:extLst>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normAutofit/>
          </a:bodyPr>
          <a:lstStyle/>
          <a:p>
            <a:r>
              <a:rPr lang="en-US" sz="3200" b="1" dirty="0">
                <a:solidFill>
                  <a:srgbClr val="D20000"/>
                </a:solidFill>
                <a:latin typeface="Cambria"/>
                <a:ea typeface="Verdana"/>
                <a:cs typeface="Times New Roman"/>
              </a:rPr>
              <a:t>Program Curriculum</a:t>
            </a:r>
            <a:endParaRPr lang="en-US" sz="3200" dirty="0"/>
          </a:p>
        </p:txBody>
      </p:sp>
      <p:sp>
        <p:nvSpPr>
          <p:cNvPr id="3" name="Date Placeholder 2"/>
          <p:cNvSpPr>
            <a:spLocks noGrp="1"/>
          </p:cNvSpPr>
          <p:nvPr>
            <p:ph type="dt" sz="half" idx="10"/>
          </p:nvPr>
        </p:nvSpPr>
        <p:spPr/>
        <p:txBody>
          <a:bodyPr/>
          <a:lstStyle/>
          <a:p>
            <a:r>
              <a:rPr lang="en-US"/>
              <a:t>25/09/2023</a:t>
            </a:r>
          </a:p>
        </p:txBody>
      </p:sp>
      <p:sp>
        <p:nvSpPr>
          <p:cNvPr id="4" name="Footer Placeholder 3"/>
          <p:cNvSpPr>
            <a:spLocks noGrp="1"/>
          </p:cNvSpPr>
          <p:nvPr>
            <p:ph type="ftr" sz="quarter" idx="11"/>
          </p:nvPr>
        </p:nvSpPr>
        <p:spPr/>
        <p:txBody>
          <a:bodyPr/>
          <a:lstStyle/>
          <a:p>
            <a:r>
              <a:rPr lang="it-IT"/>
              <a:t>Prof. Urmila Patil         </a:t>
            </a:r>
            <a:endParaRPr lang="en-US"/>
          </a:p>
        </p:txBody>
      </p:sp>
      <p:sp>
        <p:nvSpPr>
          <p:cNvPr id="6" name="Content Placeholder 5"/>
          <p:cNvSpPr>
            <a:spLocks noGrp="1"/>
          </p:cNvSpPr>
          <p:nvPr>
            <p:ph sz="quarter" idx="1"/>
          </p:nvPr>
        </p:nvSpPr>
        <p:spPr/>
        <p:txBody>
          <a:bodyPr/>
          <a:lstStyle/>
          <a:p>
            <a:pPr>
              <a:lnSpc>
                <a:spcPct val="150000"/>
              </a:lnSpc>
              <a:buNone/>
            </a:pPr>
            <a:r>
              <a:rPr lang="en-US" dirty="0"/>
              <a:t>	</a:t>
            </a:r>
            <a:r>
              <a:rPr lang="en-US" sz="2400" dirty="0"/>
              <a:t>Curriculum- affiliated institutions-Tasks for outcome attainment</a:t>
            </a:r>
          </a:p>
          <a:p>
            <a:pPr>
              <a:lnSpc>
                <a:spcPct val="150000"/>
              </a:lnSpc>
            </a:pPr>
            <a:r>
              <a:rPr lang="en-US" sz="2400" dirty="0"/>
              <a:t>Analyze the University Curriculum</a:t>
            </a:r>
          </a:p>
          <a:p>
            <a:pPr>
              <a:lnSpc>
                <a:spcPct val="150000"/>
              </a:lnSpc>
            </a:pPr>
            <a:r>
              <a:rPr lang="en-US" sz="2400" dirty="0"/>
              <a:t>Determine the Gaps in Attainment of POs</a:t>
            </a:r>
          </a:p>
          <a:p>
            <a:pPr>
              <a:lnSpc>
                <a:spcPct val="150000"/>
              </a:lnSpc>
            </a:pPr>
            <a:r>
              <a:rPr lang="en-US" sz="2400" dirty="0"/>
              <a:t>Design Extra modules  or Assessments to Bridge these gaps (Content beyond syllabus)</a:t>
            </a:r>
          </a:p>
          <a:p>
            <a:pPr>
              <a:lnSpc>
                <a:spcPct val="150000"/>
              </a:lnSpc>
            </a:pPr>
            <a:r>
              <a:rPr lang="en-US" sz="2400" dirty="0"/>
              <a:t>Need a few iterations for their impact on attainment and hence quality of outcomes.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7483</TotalTime>
  <Words>2157</Words>
  <Application>Microsoft Office PowerPoint</Application>
  <PresentationFormat>On-screen Show (4:3)</PresentationFormat>
  <Paragraphs>474</Paragraphs>
  <Slides>31</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Cambria</vt:lpstr>
      <vt:lpstr>Cooper Std Black</vt:lpstr>
      <vt:lpstr>Franklin Gothic Book</vt:lpstr>
      <vt:lpstr>Perpetua</vt:lpstr>
      <vt:lpstr>Siemens Slab Black</vt:lpstr>
      <vt:lpstr>Times New Roman</vt:lpstr>
      <vt:lpstr>Verdana</vt:lpstr>
      <vt:lpstr>Wingdings</vt:lpstr>
      <vt:lpstr>Wingdings 2</vt:lpstr>
      <vt:lpstr>Equity</vt:lpstr>
      <vt:lpstr> Evaluation Reforms and Outcome Based Education </vt:lpstr>
      <vt:lpstr>Outcome Based Education</vt:lpstr>
      <vt:lpstr>Outcome Based Education</vt:lpstr>
      <vt:lpstr>Objectives (Goals)</vt:lpstr>
      <vt:lpstr>Dissemination of Vision, Mission and PEOs among stakeholders</vt:lpstr>
      <vt:lpstr>Outcomes </vt:lpstr>
      <vt:lpstr>PowerPoint Presentation</vt:lpstr>
      <vt:lpstr>Program Curriculum</vt:lpstr>
      <vt:lpstr>Program Curriculum</vt:lpstr>
      <vt:lpstr>Program Curriculum gaps</vt:lpstr>
      <vt:lpstr>Teaching - Learning Processes </vt:lpstr>
      <vt:lpstr>Teaching - Learning Processes </vt:lpstr>
      <vt:lpstr>Teaching - Learning Processes </vt:lpstr>
      <vt:lpstr>Teaching - Learning Processes </vt:lpstr>
      <vt:lpstr>Teaching - Learning Processes </vt:lpstr>
      <vt:lpstr>Teaching - Learning Processes </vt:lpstr>
      <vt:lpstr>Establish the correlation Cos-POs and COs-PSOs </vt:lpstr>
      <vt:lpstr>Establish the correlation between the courses and POs and PSOs </vt:lpstr>
      <vt:lpstr>Attainment of Course Outcomes</vt:lpstr>
      <vt:lpstr>Attainment of Course Outcomes</vt:lpstr>
      <vt:lpstr>Attainment of Course Outcomes</vt:lpstr>
      <vt:lpstr> Attainment of Course Outcomes</vt:lpstr>
      <vt:lpstr>Attainment of Course Outcomes</vt:lpstr>
      <vt:lpstr>3.2 Attainment of Course Outcomes</vt:lpstr>
      <vt:lpstr>Attainment of Course Outcomes</vt:lpstr>
      <vt:lpstr>Attainment of Course Outcomes</vt:lpstr>
      <vt:lpstr>PowerPoint Presentation</vt:lpstr>
      <vt:lpstr>PowerPoint Presentation</vt:lpstr>
      <vt:lpstr>Attainment of POs and PSOs</vt:lpstr>
      <vt:lpstr>Attainment of POs and PSOs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NBA  CRITERION II</dc:title>
  <dc:creator>arjun</dc:creator>
  <cp:lastModifiedBy>Abhyuday Patil</cp:lastModifiedBy>
  <cp:revision>317</cp:revision>
  <dcterms:created xsi:type="dcterms:W3CDTF">2006-08-16T00:00:00Z</dcterms:created>
  <dcterms:modified xsi:type="dcterms:W3CDTF">2023-10-05T07:07:53Z</dcterms:modified>
</cp:coreProperties>
</file>